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 id="2147483720" r:id="rId3"/>
  </p:sldMasterIdLst>
  <p:notesMasterIdLst>
    <p:notesMasterId r:id="rId28"/>
  </p:notesMasterIdLst>
  <p:sldIdLst>
    <p:sldId id="256" r:id="rId4"/>
    <p:sldId id="257" r:id="rId5"/>
    <p:sldId id="262" r:id="rId6"/>
    <p:sldId id="259" r:id="rId7"/>
    <p:sldId id="275" r:id="rId8"/>
    <p:sldId id="276" r:id="rId9"/>
    <p:sldId id="258" r:id="rId10"/>
    <p:sldId id="261" r:id="rId11"/>
    <p:sldId id="260" r:id="rId12"/>
    <p:sldId id="268" r:id="rId13"/>
    <p:sldId id="271" r:id="rId14"/>
    <p:sldId id="263" r:id="rId15"/>
    <p:sldId id="279" r:id="rId16"/>
    <p:sldId id="264" r:id="rId17"/>
    <p:sldId id="270" r:id="rId18"/>
    <p:sldId id="277" r:id="rId19"/>
    <p:sldId id="272" r:id="rId20"/>
    <p:sldId id="267" r:id="rId21"/>
    <p:sldId id="265" r:id="rId22"/>
    <p:sldId id="266" r:id="rId23"/>
    <p:sldId id="273" r:id="rId24"/>
    <p:sldId id="274" r:id="rId25"/>
    <p:sldId id="278"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7" autoAdjust="0"/>
    <p:restoredTop sz="94660"/>
  </p:normalViewPr>
  <p:slideViewPr>
    <p:cSldViewPr>
      <p:cViewPr varScale="1">
        <p:scale>
          <a:sx n="65" d="100"/>
          <a:sy n="65" d="100"/>
        </p:scale>
        <p:origin x="1524"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065E0-A630-41AD-9D5E-04E223122056}" type="datetimeFigureOut">
              <a:rPr lang="en-US" smtClean="0"/>
              <a:pPr/>
              <a:t>4/10/2023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1754B-5117-45CF-B70B-2076924DE7A2}" type="slidenum">
              <a:rPr lang="en-IN" smtClean="0"/>
              <a:pPr/>
              <a:t>‹#›</a:t>
            </a:fld>
            <a:endParaRPr lang="en-IN"/>
          </a:p>
        </p:txBody>
      </p:sp>
    </p:spTree>
    <p:extLst>
      <p:ext uri="{BB962C8B-B14F-4D97-AF65-F5344CB8AC3E}">
        <p14:creationId xmlns:p14="http://schemas.microsoft.com/office/powerpoint/2010/main" val="3033549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DE1754B-5117-45CF-B70B-2076924DE7A2}" type="slidenum">
              <a:rPr lang="en-IN" smtClean="0"/>
              <a:pPr/>
              <a:t>3</a:t>
            </a:fld>
            <a:endParaRPr lang="en-IN"/>
          </a:p>
        </p:txBody>
      </p:sp>
    </p:spTree>
    <p:extLst>
      <p:ext uri="{BB962C8B-B14F-4D97-AF65-F5344CB8AC3E}">
        <p14:creationId xmlns:p14="http://schemas.microsoft.com/office/powerpoint/2010/main" val="3894495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DE1754B-5117-45CF-B70B-2076924DE7A2}" type="slidenum">
              <a:rPr lang="en-IN" smtClean="0"/>
              <a:pPr/>
              <a:t>20</a:t>
            </a:fld>
            <a:endParaRPr lang="en-IN"/>
          </a:p>
        </p:txBody>
      </p:sp>
    </p:spTree>
    <p:extLst>
      <p:ext uri="{BB962C8B-B14F-4D97-AF65-F5344CB8AC3E}">
        <p14:creationId xmlns:p14="http://schemas.microsoft.com/office/powerpoint/2010/main" val="118743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B213066-AB43-425A-9603-D722732D6884}" type="datetimeFigureOut">
              <a:rPr lang="en-US" smtClean="0"/>
              <a:pPr/>
              <a:t>4/10/2023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2419F-C0BA-4FDF-8823-9D5AB7EDC93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B213066-AB43-425A-9603-D722732D6884}" type="datetimeFigureOut">
              <a:rPr lang="en-US" smtClean="0"/>
              <a:pPr/>
              <a:t>4/10/2023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2419F-C0BA-4FDF-8823-9D5AB7EDC93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B213066-AB43-425A-9603-D722732D6884}" type="datetimeFigureOut">
              <a:rPr lang="en-US" smtClean="0"/>
              <a:pPr/>
              <a:t>4/10/2023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2419F-C0BA-4FDF-8823-9D5AB7EDC93F}"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BB213066-AB43-425A-9603-D722732D6884}" type="datetimeFigureOut">
              <a:rPr lang="en-US" smtClean="0"/>
              <a:pPr/>
              <a:t>4/10/2023</a:t>
            </a:fld>
            <a:endParaRPr lang="en-IN"/>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IN"/>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AD2419F-C0BA-4FDF-8823-9D5AB7EDC93F}" type="slidenum">
              <a:rPr lang="en-IN" smtClean="0"/>
              <a:pPr/>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BB213066-AB43-425A-9603-D722732D6884}" type="datetimeFigureOut">
              <a:rPr lang="en-US" smtClean="0"/>
              <a:pPr/>
              <a:t>4/10/2023</a:t>
            </a:fld>
            <a:endParaRPr lang="en-IN"/>
          </a:p>
        </p:txBody>
      </p:sp>
      <p:sp>
        <p:nvSpPr>
          <p:cNvPr id="5" name="Footer Placeholder 4"/>
          <p:cNvSpPr>
            <a:spLocks noGrp="1"/>
          </p:cNvSpPr>
          <p:nvPr>
            <p:ph type="ftr" sz="quarter" idx="11"/>
          </p:nvPr>
        </p:nvSpPr>
        <p:spPr>
          <a:xfrm>
            <a:off x="457200" y="6480969"/>
            <a:ext cx="4260056" cy="300831"/>
          </a:xfrm>
        </p:spPr>
        <p:txBody>
          <a:bodyPr/>
          <a:lstStyle/>
          <a:p>
            <a:endParaRPr lang="en-IN"/>
          </a:p>
        </p:txBody>
      </p:sp>
      <p:sp>
        <p:nvSpPr>
          <p:cNvPr id="6" name="Slide Number Placeholder 5"/>
          <p:cNvSpPr>
            <a:spLocks noGrp="1"/>
          </p:cNvSpPr>
          <p:nvPr>
            <p:ph type="sldNum" sz="quarter" idx="12"/>
          </p:nvPr>
        </p:nvSpPr>
        <p:spPr/>
        <p:txBody>
          <a:bodyPr/>
          <a:lstStyle/>
          <a:p>
            <a:fld id="{BAD2419F-C0BA-4FDF-8823-9D5AB7EDC93F}"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BB213066-AB43-425A-9603-D722732D6884}" type="datetimeFigureOut">
              <a:rPr lang="en-US" smtClean="0"/>
              <a:pPr/>
              <a:t>4/10/2023</a:t>
            </a:fld>
            <a:endParaRPr lang="en-IN"/>
          </a:p>
        </p:txBody>
      </p:sp>
      <p:sp>
        <p:nvSpPr>
          <p:cNvPr id="5" name="Footer Placeholder 4"/>
          <p:cNvSpPr>
            <a:spLocks noGrp="1"/>
          </p:cNvSpPr>
          <p:nvPr>
            <p:ph type="ftr" sz="quarter" idx="11"/>
          </p:nvPr>
        </p:nvSpPr>
        <p:spPr>
          <a:xfrm>
            <a:off x="2619376" y="6480969"/>
            <a:ext cx="4260056" cy="300831"/>
          </a:xfrm>
        </p:spPr>
        <p:txBody>
          <a:bodyPr/>
          <a:lstStyle/>
          <a:p>
            <a:endParaRPr lang="en-IN"/>
          </a:p>
        </p:txBody>
      </p:sp>
      <p:sp>
        <p:nvSpPr>
          <p:cNvPr id="6" name="Slide Number Placeholder 5"/>
          <p:cNvSpPr>
            <a:spLocks noGrp="1"/>
          </p:cNvSpPr>
          <p:nvPr>
            <p:ph type="sldNum" sz="quarter" idx="12"/>
          </p:nvPr>
        </p:nvSpPr>
        <p:spPr>
          <a:xfrm>
            <a:off x="8451056" y="809624"/>
            <a:ext cx="502920" cy="300831"/>
          </a:xfrm>
        </p:spPr>
        <p:txBody>
          <a:bodyPr/>
          <a:lstStyle/>
          <a:p>
            <a:fld id="{BAD2419F-C0BA-4FDF-8823-9D5AB7EDC93F}" type="slidenum">
              <a:rPr lang="en-IN" smtClean="0"/>
              <a:pPr/>
              <a:t>‹#›</a:t>
            </a:fld>
            <a:endParaRPr lang="en-IN"/>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BB213066-AB43-425A-9603-D722732D6884}" type="datetimeFigureOut">
              <a:rPr lang="en-US" smtClean="0"/>
              <a:pPr/>
              <a:t>4/10/2023</a:t>
            </a:fld>
            <a:endParaRPr lang="en-IN"/>
          </a:p>
        </p:txBody>
      </p:sp>
      <p:sp>
        <p:nvSpPr>
          <p:cNvPr id="6" name="Footer Placeholder 5"/>
          <p:cNvSpPr>
            <a:spLocks noGrp="1"/>
          </p:cNvSpPr>
          <p:nvPr>
            <p:ph type="ftr" sz="quarter" idx="11"/>
          </p:nvPr>
        </p:nvSpPr>
        <p:spPr>
          <a:xfrm>
            <a:off x="457200" y="6480969"/>
            <a:ext cx="4260056" cy="301752"/>
          </a:xfrm>
        </p:spPr>
        <p:txBody>
          <a:bodyPr/>
          <a:lstStyle/>
          <a:p>
            <a:endParaRPr lang="en-IN"/>
          </a:p>
        </p:txBody>
      </p:sp>
      <p:sp>
        <p:nvSpPr>
          <p:cNvPr id="7" name="Slide Number Placeholder 6"/>
          <p:cNvSpPr>
            <a:spLocks noGrp="1"/>
          </p:cNvSpPr>
          <p:nvPr>
            <p:ph type="sldNum" sz="quarter" idx="12"/>
          </p:nvPr>
        </p:nvSpPr>
        <p:spPr>
          <a:xfrm>
            <a:off x="7589520" y="6480969"/>
            <a:ext cx="502920" cy="301752"/>
          </a:xfrm>
        </p:spPr>
        <p:txBody>
          <a:bodyPr/>
          <a:lstStyle/>
          <a:p>
            <a:fld id="{BAD2419F-C0BA-4FDF-8823-9D5AB7EDC93F}" type="slidenum">
              <a:rPr lang="en-IN" smtClean="0"/>
              <a:pPr/>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BB213066-AB43-425A-9603-D722732D6884}" type="datetimeFigureOut">
              <a:rPr lang="en-US" smtClean="0"/>
              <a:pPr/>
              <a:t>4/10/2023</a:t>
            </a:fld>
            <a:endParaRPr lang="en-IN"/>
          </a:p>
        </p:txBody>
      </p:sp>
      <p:sp>
        <p:nvSpPr>
          <p:cNvPr id="8" name="Footer Placeholder 7"/>
          <p:cNvSpPr>
            <a:spLocks noGrp="1"/>
          </p:cNvSpPr>
          <p:nvPr>
            <p:ph type="ftr" sz="quarter" idx="11"/>
          </p:nvPr>
        </p:nvSpPr>
        <p:spPr>
          <a:xfrm>
            <a:off x="457200" y="6480969"/>
            <a:ext cx="4261104" cy="301752"/>
          </a:xfrm>
        </p:spPr>
        <p:txBody>
          <a:bodyPr/>
          <a:lstStyle/>
          <a:p>
            <a:endParaRPr lang="en-IN"/>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AD2419F-C0BA-4FDF-8823-9D5AB7EDC93F}"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B213066-AB43-425A-9603-D722732D6884}" type="datetimeFigureOut">
              <a:rPr lang="en-US" smtClean="0"/>
              <a:pPr/>
              <a:t>4/10/2023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AD2419F-C0BA-4FDF-8823-9D5AB7EDC93F}" type="slidenum">
              <a:rPr lang="en-IN" smtClean="0"/>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BB213066-AB43-425A-9603-D722732D6884}" type="datetimeFigureOut">
              <a:rPr lang="en-US" smtClean="0"/>
              <a:pPr/>
              <a:t>4/10/2023</a:t>
            </a:fld>
            <a:endParaRPr lang="en-IN"/>
          </a:p>
        </p:txBody>
      </p:sp>
      <p:sp>
        <p:nvSpPr>
          <p:cNvPr id="3" name="Footer Placeholder 2"/>
          <p:cNvSpPr>
            <a:spLocks noGrp="1"/>
          </p:cNvSpPr>
          <p:nvPr>
            <p:ph type="ftr" sz="quarter" idx="11"/>
          </p:nvPr>
        </p:nvSpPr>
        <p:spPr>
          <a:xfrm>
            <a:off x="457200" y="6481890"/>
            <a:ext cx="4260056" cy="300831"/>
          </a:xfrm>
        </p:spPr>
        <p:txBody>
          <a:bodyPr/>
          <a:lstStyle/>
          <a:p>
            <a:endParaRPr lang="en-IN"/>
          </a:p>
        </p:txBody>
      </p:sp>
      <p:sp>
        <p:nvSpPr>
          <p:cNvPr id="4" name="Slide Number Placeholder 3"/>
          <p:cNvSpPr>
            <a:spLocks noGrp="1"/>
          </p:cNvSpPr>
          <p:nvPr>
            <p:ph type="sldNum" sz="quarter" idx="12"/>
          </p:nvPr>
        </p:nvSpPr>
        <p:spPr>
          <a:xfrm>
            <a:off x="7589520" y="6480969"/>
            <a:ext cx="502920" cy="301752"/>
          </a:xfrm>
        </p:spPr>
        <p:txBody>
          <a:bodyPr/>
          <a:lstStyle/>
          <a:p>
            <a:fld id="{BAD2419F-C0BA-4FDF-8823-9D5AB7EDC93F}" type="slidenum">
              <a:rPr lang="en-IN" smtClean="0"/>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BB213066-AB43-425A-9603-D722732D6884}" type="datetimeFigureOut">
              <a:rPr lang="en-US" smtClean="0"/>
              <a:pPr/>
              <a:t>4/10/2023</a:t>
            </a:fld>
            <a:endParaRPr lang="en-IN"/>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IN"/>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AD2419F-C0BA-4FDF-8823-9D5AB7EDC93F}"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B213066-AB43-425A-9603-D722732D6884}" type="datetimeFigureOut">
              <a:rPr lang="en-US" smtClean="0"/>
              <a:pPr/>
              <a:t>4/10/2023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2419F-C0BA-4FDF-8823-9D5AB7EDC93F}" type="slidenum">
              <a:rPr lang="en-IN" smtClean="0"/>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BB213066-AB43-425A-9603-D722732D6884}" type="datetimeFigureOut">
              <a:rPr lang="en-US" smtClean="0"/>
              <a:pPr/>
              <a:t>4/10/2023</a:t>
            </a:fld>
            <a:endParaRPr lang="en-IN"/>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IN"/>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AD2419F-C0BA-4FDF-8823-9D5AB7EDC93F}"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213066-AB43-425A-9603-D722732D6884}" type="datetimeFigureOut">
              <a:rPr lang="en-US" smtClean="0"/>
              <a:pPr/>
              <a:t>4/10/2023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2419F-C0BA-4FDF-8823-9D5AB7EDC93F}" type="slidenum">
              <a:rPr lang="en-IN" smtClean="0"/>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213066-AB43-425A-9603-D722732D6884}" type="datetimeFigureOut">
              <a:rPr lang="en-US" smtClean="0"/>
              <a:pPr/>
              <a:t>4/10/2023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2419F-C0BA-4FDF-8823-9D5AB7EDC93F}" type="slidenum">
              <a:rPr lang="en-IN" smtClean="0"/>
              <a:pPr/>
              <a:t>‹#›</a:t>
            </a:fld>
            <a:endParaRPr lang="en-I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BB213066-AB43-425A-9603-D722732D6884}" type="datetimeFigureOut">
              <a:rPr lang="en-US" smtClean="0"/>
              <a:pPr/>
              <a:t>4/10/2023</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BAD2419F-C0BA-4FDF-8823-9D5AB7EDC93F}" type="slidenum">
              <a:rPr lang="en-IN" smtClean="0"/>
              <a:pPr/>
              <a:t>‹#›</a:t>
            </a:fld>
            <a:endParaRPr lang="en-IN"/>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213066-AB43-425A-9603-D722732D6884}" type="datetimeFigureOut">
              <a:rPr lang="en-US" smtClean="0"/>
              <a:pPr/>
              <a:t>4/10/2023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2419F-C0BA-4FDF-8823-9D5AB7EDC93F}" type="slidenum">
              <a:rPr lang="en-IN" smtClean="0"/>
              <a:pPr/>
              <a:t>‹#›</a:t>
            </a:fld>
            <a:endParaRPr lang="en-I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B213066-AB43-425A-9603-D722732D6884}" type="datetimeFigureOut">
              <a:rPr lang="en-US" smtClean="0"/>
              <a:pPr/>
              <a:t>4/10/2023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2419F-C0BA-4FDF-8823-9D5AB7EDC93F}" type="slidenum">
              <a:rPr lang="en-IN" smtClean="0"/>
              <a:pPr/>
              <a:t>‹#›</a:t>
            </a:fld>
            <a:endParaRPr lang="en-IN"/>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B213066-AB43-425A-9603-D722732D6884}" type="datetimeFigureOut">
              <a:rPr lang="en-US" smtClean="0"/>
              <a:pPr/>
              <a:t>4/10/2023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AD2419F-C0BA-4FDF-8823-9D5AB7EDC93F}" type="slidenum">
              <a:rPr lang="en-IN" smtClean="0"/>
              <a:pPr/>
              <a:t>‹#›</a:t>
            </a:fld>
            <a:endParaRPr lang="en-I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B213066-AB43-425A-9603-D722732D6884}" type="datetimeFigureOut">
              <a:rPr lang="en-US" smtClean="0"/>
              <a:pPr/>
              <a:t>4/10/2023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AD2419F-C0BA-4FDF-8823-9D5AB7EDC93F}" type="slidenum">
              <a:rPr lang="en-IN" smtClean="0"/>
              <a:pPr/>
              <a:t>‹#›</a:t>
            </a:fld>
            <a:endParaRPr lang="en-IN"/>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B213066-AB43-425A-9603-D722732D6884}" type="datetimeFigureOut">
              <a:rPr lang="en-US" smtClean="0"/>
              <a:pPr/>
              <a:t>4/10/2023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AD2419F-C0BA-4FDF-8823-9D5AB7EDC93F}" type="slidenum">
              <a:rPr lang="en-IN" smtClean="0"/>
              <a:pPr/>
              <a:t>‹#›</a:t>
            </a:fld>
            <a:endParaRPr lang="en-I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13066-AB43-425A-9603-D722732D6884}" type="datetimeFigureOut">
              <a:rPr lang="en-US" smtClean="0"/>
              <a:pPr/>
              <a:t>4/10/2023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AD2419F-C0BA-4FDF-8823-9D5AB7EDC93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213066-AB43-425A-9603-D722732D6884}" type="datetimeFigureOut">
              <a:rPr lang="en-US" smtClean="0"/>
              <a:pPr/>
              <a:t>4/10/2023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2419F-C0BA-4FDF-8823-9D5AB7EDC93F}" type="slidenum">
              <a:rPr lang="en-IN" smtClean="0"/>
              <a:pPr/>
              <a:t>‹#›</a:t>
            </a:fld>
            <a:endParaRPr lang="en-I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B213066-AB43-425A-9603-D722732D6884}" type="datetimeFigureOut">
              <a:rPr lang="en-US" smtClean="0"/>
              <a:pPr/>
              <a:t>4/10/2023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AD2419F-C0BA-4FDF-8823-9D5AB7EDC93F}" type="slidenum">
              <a:rPr lang="en-IN" smtClean="0"/>
              <a:pPr/>
              <a:t>‹#›</a:t>
            </a:fld>
            <a:endParaRPr lang="en-I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BB213066-AB43-425A-9603-D722732D6884}" type="datetimeFigureOut">
              <a:rPr lang="en-US" smtClean="0"/>
              <a:pPr/>
              <a:t>4/10/2023</a:t>
            </a:fld>
            <a:endParaRPr lang="en-IN"/>
          </a:p>
        </p:txBody>
      </p:sp>
      <p:sp>
        <p:nvSpPr>
          <p:cNvPr id="6" name="Footer Placeholder 5"/>
          <p:cNvSpPr>
            <a:spLocks noGrp="1"/>
          </p:cNvSpPr>
          <p:nvPr>
            <p:ph type="ftr" sz="quarter" idx="11"/>
          </p:nvPr>
        </p:nvSpPr>
        <p:spPr>
          <a:xfrm>
            <a:off x="914400" y="55499"/>
            <a:ext cx="5562600" cy="365125"/>
          </a:xfrm>
        </p:spPr>
        <p:txBody>
          <a:bodyPr/>
          <a:lstStyle/>
          <a:p>
            <a:endParaRPr lang="en-IN"/>
          </a:p>
        </p:txBody>
      </p:sp>
      <p:sp>
        <p:nvSpPr>
          <p:cNvPr id="7" name="Slide Number Placeholder 6"/>
          <p:cNvSpPr>
            <a:spLocks noGrp="1"/>
          </p:cNvSpPr>
          <p:nvPr>
            <p:ph type="sldNum" sz="quarter" idx="12"/>
          </p:nvPr>
        </p:nvSpPr>
        <p:spPr>
          <a:xfrm>
            <a:off x="8610600" y="55499"/>
            <a:ext cx="457200" cy="365125"/>
          </a:xfrm>
        </p:spPr>
        <p:txBody>
          <a:bodyPr/>
          <a:lstStyle/>
          <a:p>
            <a:fld id="{BAD2419F-C0BA-4FDF-8823-9D5AB7EDC93F}" type="slidenum">
              <a:rPr lang="en-IN" smtClean="0"/>
              <a:pPr/>
              <a:t>‹#›</a:t>
            </a:fld>
            <a:endParaRPr lang="en-I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213066-AB43-425A-9603-D722732D6884}" type="datetimeFigureOut">
              <a:rPr lang="en-US" smtClean="0"/>
              <a:pPr/>
              <a:t>4/10/2023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2419F-C0BA-4FDF-8823-9D5AB7EDC93F}" type="slidenum">
              <a:rPr lang="en-IN" smtClean="0"/>
              <a:pPr/>
              <a:t>‹#›</a:t>
            </a:fld>
            <a:endParaRPr lang="en-I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213066-AB43-425A-9603-D722732D6884}" type="datetimeFigureOut">
              <a:rPr lang="en-US" smtClean="0"/>
              <a:pPr/>
              <a:t>4/10/2023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2419F-C0BA-4FDF-8823-9D5AB7EDC93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B213066-AB43-425A-9603-D722732D6884}" type="datetimeFigureOut">
              <a:rPr lang="en-US" smtClean="0"/>
              <a:pPr/>
              <a:t>4/10/2023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AD2419F-C0BA-4FDF-8823-9D5AB7EDC93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B213066-AB43-425A-9603-D722732D6884}" type="datetimeFigureOut">
              <a:rPr lang="en-US" smtClean="0"/>
              <a:pPr/>
              <a:t>4/10/2023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AD2419F-C0BA-4FDF-8823-9D5AB7EDC93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B213066-AB43-425A-9603-D722732D6884}" type="datetimeFigureOut">
              <a:rPr lang="en-US" smtClean="0"/>
              <a:pPr/>
              <a:t>4/10/2023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AD2419F-C0BA-4FDF-8823-9D5AB7EDC93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13066-AB43-425A-9603-D722732D6884}" type="datetimeFigureOut">
              <a:rPr lang="en-US" smtClean="0"/>
              <a:pPr/>
              <a:t>4/10/2023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AD2419F-C0BA-4FDF-8823-9D5AB7EDC93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213066-AB43-425A-9603-D722732D6884}" type="datetimeFigureOut">
              <a:rPr lang="en-US" smtClean="0"/>
              <a:pPr/>
              <a:t>4/10/2023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AD2419F-C0BA-4FDF-8823-9D5AB7EDC93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213066-AB43-425A-9603-D722732D6884}" type="datetimeFigureOut">
              <a:rPr lang="en-US" smtClean="0"/>
              <a:pPr/>
              <a:t>4/10/2023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AD2419F-C0BA-4FDF-8823-9D5AB7EDC93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13066-AB43-425A-9603-D722732D6884}" type="datetimeFigureOut">
              <a:rPr lang="en-US" smtClean="0"/>
              <a:pPr/>
              <a:t>4/10/2023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2419F-C0BA-4FDF-8823-9D5AB7EDC93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B213066-AB43-425A-9603-D722732D6884}" type="datetimeFigureOut">
              <a:rPr lang="en-US" smtClean="0"/>
              <a:pPr/>
              <a:t>4/10/2023</a:t>
            </a:fld>
            <a:endParaRPr lang="en-IN"/>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IN"/>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AD2419F-C0BA-4FDF-8823-9D5AB7EDC93F}"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B213066-AB43-425A-9603-D722732D6884}" type="datetimeFigureOut">
              <a:rPr lang="en-US" smtClean="0"/>
              <a:pPr/>
              <a:t>4/10/2023</a:t>
            </a:fld>
            <a:endParaRPr lang="en-IN"/>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IN"/>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AD2419F-C0BA-4FDF-8823-9D5AB7EDC93F}"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857224" y="2643182"/>
            <a:ext cx="7582525" cy="1107996"/>
          </a:xfrm>
          <a:prstGeom prst="rect">
            <a:avLst/>
          </a:prstGeom>
        </p:spPr>
        <p:txBody>
          <a:bodyPr wrap="none">
            <a:prstTxWarp prst="textButton">
              <a:avLst/>
            </a:prstTxWarp>
            <a:spAutoFit/>
          </a:bodyPr>
          <a:lstStyle/>
          <a:p>
            <a:pPr algn="ctr"/>
            <a:r>
              <a:rPr lang="en-IN"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REPORTING SKILLS </a:t>
            </a:r>
            <a:endParaRPr lang="en-IN"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Box 4"/>
          <p:cNvSpPr txBox="1"/>
          <p:nvPr/>
        </p:nvSpPr>
        <p:spPr>
          <a:xfrm>
            <a:off x="4175448" y="5226784"/>
            <a:ext cx="4968552" cy="16312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IN" sz="2800" dirty="0">
                <a:ln w="0"/>
                <a:solidFill>
                  <a:schemeClr val="tx1"/>
                </a:solidFill>
                <a:effectLst>
                  <a:outerShdw blurRad="38100" dist="19050" dir="2700000" algn="tl" rotWithShape="0">
                    <a:schemeClr val="dk1">
                      <a:alpha val="40000"/>
                    </a:schemeClr>
                  </a:outerShdw>
                </a:effectLst>
              </a:rPr>
              <a:t>R</a:t>
            </a:r>
            <a:r>
              <a:rPr lang="en-IN" sz="2800" dirty="0" smtClean="0">
                <a:ln w="0"/>
                <a:solidFill>
                  <a:schemeClr val="tx1"/>
                </a:solidFill>
                <a:effectLst>
                  <a:outerShdw blurRad="38100" dist="19050" dir="2700000" algn="tl" rotWithShape="0">
                    <a:schemeClr val="dk1">
                      <a:alpha val="40000"/>
                    </a:schemeClr>
                  </a:outerShdw>
                </a:effectLst>
              </a:rPr>
              <a:t>. </a:t>
            </a:r>
            <a:r>
              <a:rPr lang="en-IN" sz="2800" dirty="0" err="1" smtClean="0">
                <a:ln w="0"/>
                <a:solidFill>
                  <a:schemeClr val="tx1"/>
                </a:solidFill>
                <a:effectLst>
                  <a:outerShdw blurRad="38100" dist="19050" dir="2700000" algn="tl" rotWithShape="0">
                    <a:schemeClr val="dk1">
                      <a:alpha val="40000"/>
                    </a:schemeClr>
                  </a:outerShdw>
                </a:effectLst>
              </a:rPr>
              <a:t>Rajeshkumar</a:t>
            </a:r>
            <a:endParaRPr lang="en-IN" sz="4000" dirty="0">
              <a:ln w="0"/>
              <a:solidFill>
                <a:schemeClr val="tx1"/>
              </a:solidFill>
              <a:effectLst>
                <a:outerShdw blurRad="38100" dist="19050" dir="2700000" algn="tl" rotWithShape="0">
                  <a:schemeClr val="dk1">
                    <a:alpha val="40000"/>
                  </a:schemeClr>
                </a:outerShdw>
              </a:effectLst>
            </a:endParaRPr>
          </a:p>
          <a:p>
            <a:r>
              <a:rPr lang="en-IN" dirty="0">
                <a:ln w="0"/>
                <a:solidFill>
                  <a:schemeClr val="tx1"/>
                </a:solidFill>
                <a:effectLst>
                  <a:outerShdw blurRad="38100" dist="19050" dir="2700000" algn="tl" rotWithShape="0">
                    <a:schemeClr val="dk1">
                      <a:alpha val="40000"/>
                    </a:schemeClr>
                  </a:outerShdw>
                </a:effectLst>
              </a:rPr>
              <a:t>Assistant Professor </a:t>
            </a:r>
            <a:endParaRPr lang="en-IN" sz="2800" dirty="0">
              <a:ln w="0"/>
              <a:solidFill>
                <a:schemeClr val="tx1"/>
              </a:solidFill>
              <a:effectLst>
                <a:outerShdw blurRad="38100" dist="19050" dir="2700000" algn="tl" rotWithShape="0">
                  <a:schemeClr val="dk1">
                    <a:alpha val="40000"/>
                  </a:schemeClr>
                </a:outerShdw>
              </a:effectLst>
            </a:endParaRPr>
          </a:p>
          <a:p>
            <a:r>
              <a:rPr lang="en-IN" dirty="0">
                <a:ln w="0"/>
                <a:solidFill>
                  <a:schemeClr val="tx1"/>
                </a:solidFill>
                <a:effectLst>
                  <a:outerShdw blurRad="38100" dist="19050" dir="2700000" algn="tl" rotWithShape="0">
                    <a:schemeClr val="dk1">
                      <a:alpha val="40000"/>
                    </a:schemeClr>
                  </a:outerShdw>
                </a:effectLst>
              </a:rPr>
              <a:t>Department of Visual Communication</a:t>
            </a:r>
            <a:endParaRPr lang="en-IN" sz="2800" dirty="0">
              <a:ln w="0"/>
              <a:solidFill>
                <a:schemeClr val="tx1"/>
              </a:solidFill>
              <a:effectLst>
                <a:outerShdw blurRad="38100" dist="19050" dir="2700000" algn="tl" rotWithShape="0">
                  <a:schemeClr val="dk1">
                    <a:alpha val="40000"/>
                  </a:schemeClr>
                </a:outerShdw>
              </a:effectLst>
            </a:endParaRPr>
          </a:p>
          <a:p>
            <a:r>
              <a:rPr lang="en-IN" dirty="0">
                <a:ln w="0"/>
                <a:solidFill>
                  <a:schemeClr val="tx1"/>
                </a:solidFill>
                <a:effectLst>
                  <a:outerShdw blurRad="38100" dist="19050" dir="2700000" algn="tl" rotWithShape="0">
                    <a:schemeClr val="dk1">
                      <a:alpha val="40000"/>
                    </a:schemeClr>
                  </a:outerShdw>
                </a:effectLst>
              </a:rPr>
              <a:t>Jamal Mohamed College (Autonomous)</a:t>
            </a:r>
            <a:endParaRPr lang="en-IN" sz="2800" dirty="0">
              <a:ln w="0"/>
              <a:solidFill>
                <a:schemeClr val="tx1"/>
              </a:solidFill>
              <a:effectLst>
                <a:outerShdw blurRad="38100" dist="19050" dir="2700000" algn="tl" rotWithShape="0">
                  <a:schemeClr val="dk1">
                    <a:alpha val="40000"/>
                  </a:schemeClr>
                </a:outerShdw>
              </a:effectLst>
            </a:endParaRPr>
          </a:p>
          <a:p>
            <a:r>
              <a:rPr lang="en-IN" dirty="0">
                <a:ln w="0"/>
                <a:solidFill>
                  <a:schemeClr val="tx1"/>
                </a:solidFill>
                <a:effectLst>
                  <a:outerShdw blurRad="38100" dist="19050" dir="2700000" algn="tl" rotWithShape="0">
                    <a:schemeClr val="dk1">
                      <a:alpha val="40000"/>
                    </a:schemeClr>
                  </a:outerShdw>
                </a:effectLst>
              </a:rPr>
              <a:t>Tiruchirappalli 620 </a:t>
            </a:r>
            <a:r>
              <a:rPr lang="en-IN" dirty="0" smtClean="0">
                <a:ln w="0"/>
                <a:solidFill>
                  <a:schemeClr val="tx1"/>
                </a:solidFill>
                <a:effectLst>
                  <a:outerShdw blurRad="38100" dist="19050" dir="2700000" algn="tl" rotWithShape="0">
                    <a:schemeClr val="dk1">
                      <a:alpha val="40000"/>
                    </a:schemeClr>
                  </a:outerShdw>
                </a:effectLst>
              </a:rPr>
              <a:t>020</a:t>
            </a:r>
            <a:endParaRPr lang="en-IN" sz="2800" dirty="0">
              <a:ln w="0"/>
              <a:solidFill>
                <a:schemeClr val="tx1"/>
              </a:solidFill>
              <a:effectLst>
                <a:outerShdw blurRad="38100" dist="19050" dir="2700000" algn="tl" rotWithShape="0">
                  <a:schemeClr val="dk1">
                    <a:alpha val="40000"/>
                  </a:schemeClr>
                </a:outerShdw>
              </a:effectLst>
            </a:endParaRPr>
          </a:p>
        </p:txBody>
      </p:sp>
      <p:pic>
        <p:nvPicPr>
          <p:cNvPr id="7" name="Picture 6" descr="woman-2399668_1920.png"/>
          <p:cNvPicPr>
            <a:picLocks noChangeAspect="1"/>
          </p:cNvPicPr>
          <p:nvPr/>
        </p:nvPicPr>
        <p:blipFill>
          <a:blip r:embed="rId3" cstate="print"/>
          <a:stretch>
            <a:fillRect/>
          </a:stretch>
        </p:blipFill>
        <p:spPr>
          <a:xfrm>
            <a:off x="0" y="4601151"/>
            <a:ext cx="2399749" cy="239974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
                                        <p:tgtEl>
                                          <p:spTgt spid="5"/>
                                        </p:tgtEl>
                                      </p:cBhvr>
                                    </p:animEffect>
                                    <p:anim calcmode="lin" valueType="num">
                                      <p:cBhvr>
                                        <p:cTn id="16" dur="400" fill="hold"/>
                                        <p:tgtEl>
                                          <p:spTgt spid="5"/>
                                        </p:tgtEl>
                                        <p:attrNameLst>
                                          <p:attrName>ppt_x</p:attrName>
                                        </p:attrNameLst>
                                      </p:cBhvr>
                                      <p:tavLst>
                                        <p:tav tm="0">
                                          <p:val>
                                            <p:strVal val="#ppt_x"/>
                                          </p:val>
                                        </p:tav>
                                        <p:tav tm="100000">
                                          <p:val>
                                            <p:strVal val="#ppt_x"/>
                                          </p:val>
                                        </p:tav>
                                      </p:tavLst>
                                    </p:anim>
                                    <p:anim calcmode="lin" valueType="num">
                                      <p:cBhvr>
                                        <p:cTn id="17" dur="400" fill="hold"/>
                                        <p:tgtEl>
                                          <p:spTgt spid="5"/>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2071670" y="642918"/>
            <a:ext cx="5428089" cy="707886"/>
          </a:xfrm>
          <a:prstGeom prst="rect">
            <a:avLst/>
          </a:prstGeom>
        </p:spPr>
        <p:txBody>
          <a:bodyPr wrap="none">
            <a:spAutoFit/>
          </a:bodyPr>
          <a:lstStyle/>
          <a:p>
            <a:pPr algn="ctr"/>
            <a:r>
              <a:rPr lang="en-IN" sz="4000" b="1" dirty="0" smtClean="0">
                <a:latin typeface="Agency FB" pitchFamily="34" charset="0"/>
              </a:rPr>
              <a:t>THE MAIN ELEMENTS OF NEWS </a:t>
            </a:r>
            <a:endParaRPr lang="en-IN" sz="4000" b="1" dirty="0">
              <a:latin typeface="Agency FB" pitchFamily="34" charset="0"/>
            </a:endParaRPr>
          </a:p>
        </p:txBody>
      </p:sp>
      <p:sp>
        <p:nvSpPr>
          <p:cNvPr id="3" name="Rectangle 2"/>
          <p:cNvSpPr/>
          <p:nvPr/>
        </p:nvSpPr>
        <p:spPr>
          <a:xfrm>
            <a:off x="661567" y="1881506"/>
            <a:ext cx="1852810" cy="523220"/>
          </a:xfrm>
          <a:prstGeom prst="rect">
            <a:avLst/>
          </a:prstGeom>
        </p:spPr>
        <p:txBody>
          <a:bodyPr wrap="square">
            <a:spAutoFit/>
          </a:bodyPr>
          <a:lstStyle/>
          <a:p>
            <a:r>
              <a:rPr lang="en-IN" sz="2800" b="1" dirty="0" smtClean="0"/>
              <a:t>ODDITY</a:t>
            </a:r>
            <a:endParaRPr lang="en-IN" sz="2800" b="1" dirty="0"/>
          </a:p>
        </p:txBody>
      </p:sp>
      <p:sp>
        <p:nvSpPr>
          <p:cNvPr id="4" name="Rectangle 3"/>
          <p:cNvSpPr/>
          <p:nvPr/>
        </p:nvSpPr>
        <p:spPr>
          <a:xfrm>
            <a:off x="2175932" y="2511300"/>
            <a:ext cx="1661160" cy="523220"/>
          </a:xfrm>
          <a:prstGeom prst="rect">
            <a:avLst/>
          </a:prstGeom>
        </p:spPr>
        <p:txBody>
          <a:bodyPr wrap="none">
            <a:spAutoFit/>
          </a:bodyPr>
          <a:lstStyle/>
          <a:p>
            <a:r>
              <a:rPr lang="en-IN" sz="2800" b="1" dirty="0" smtClean="0"/>
              <a:t>EMOTION</a:t>
            </a:r>
            <a:endParaRPr lang="en-IN" b="1" dirty="0"/>
          </a:p>
        </p:txBody>
      </p:sp>
      <p:sp>
        <p:nvSpPr>
          <p:cNvPr id="5" name="Rectangle 4"/>
          <p:cNvSpPr/>
          <p:nvPr/>
        </p:nvSpPr>
        <p:spPr>
          <a:xfrm>
            <a:off x="6912835" y="5191796"/>
            <a:ext cx="1588255" cy="523220"/>
          </a:xfrm>
          <a:prstGeom prst="rect">
            <a:avLst/>
          </a:prstGeom>
        </p:spPr>
        <p:txBody>
          <a:bodyPr wrap="none">
            <a:spAutoFit/>
          </a:bodyPr>
          <a:lstStyle/>
          <a:p>
            <a:r>
              <a:rPr lang="en-IN" sz="2800" b="1" dirty="0" smtClean="0"/>
              <a:t>INTEREST</a:t>
            </a:r>
            <a:endParaRPr lang="en-IN" b="1" dirty="0"/>
          </a:p>
        </p:txBody>
      </p:sp>
      <p:sp>
        <p:nvSpPr>
          <p:cNvPr id="6" name="Rectangle 5"/>
          <p:cNvSpPr/>
          <p:nvPr/>
        </p:nvSpPr>
        <p:spPr>
          <a:xfrm>
            <a:off x="3665860" y="3364828"/>
            <a:ext cx="1871282" cy="523220"/>
          </a:xfrm>
          <a:prstGeom prst="rect">
            <a:avLst/>
          </a:prstGeom>
        </p:spPr>
        <p:txBody>
          <a:bodyPr wrap="none">
            <a:spAutoFit/>
          </a:bodyPr>
          <a:lstStyle/>
          <a:p>
            <a:r>
              <a:rPr lang="en-IN" sz="2800" b="1" dirty="0" smtClean="0"/>
              <a:t>PROXIMITY</a:t>
            </a:r>
            <a:endParaRPr lang="en-IN" b="1" dirty="0"/>
          </a:p>
        </p:txBody>
      </p:sp>
      <p:sp>
        <p:nvSpPr>
          <p:cNvPr id="7" name="Rectangle 6"/>
          <p:cNvSpPr/>
          <p:nvPr/>
        </p:nvSpPr>
        <p:spPr>
          <a:xfrm>
            <a:off x="5137350" y="4228346"/>
            <a:ext cx="2240998" cy="523220"/>
          </a:xfrm>
          <a:prstGeom prst="rect">
            <a:avLst/>
          </a:prstGeom>
        </p:spPr>
        <p:txBody>
          <a:bodyPr wrap="none">
            <a:spAutoFit/>
          </a:bodyPr>
          <a:lstStyle/>
          <a:p>
            <a:r>
              <a:rPr lang="en-IN" sz="2800" b="1" dirty="0" smtClean="0"/>
              <a:t>PROMINENCE</a:t>
            </a:r>
            <a:endParaRPr lang="en-IN"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style.rotation</p:attrName>
                                        </p:attrNameLst>
                                      </p:cBhvr>
                                      <p:tavLst>
                                        <p:tav tm="0">
                                          <p:val>
                                            <p:fltVal val="720"/>
                                          </p:val>
                                        </p:tav>
                                        <p:tav tm="100000">
                                          <p:val>
                                            <p:fltVal val="0"/>
                                          </p:val>
                                        </p:tav>
                                      </p:tavLst>
                                    </p:anim>
                                    <p:anim calcmode="lin" valueType="num">
                                      <p:cBhvr>
                                        <p:cTn id="17" dur="2000" fill="hold"/>
                                        <p:tgtEl>
                                          <p:spTgt spid="4"/>
                                        </p:tgtEl>
                                        <p:attrNameLst>
                                          <p:attrName>ppt_h</p:attrName>
                                        </p:attrNameLst>
                                      </p:cBhvr>
                                      <p:tavLst>
                                        <p:tav tm="0">
                                          <p:val>
                                            <p:fltVal val="0"/>
                                          </p:val>
                                        </p:tav>
                                        <p:tav tm="100000">
                                          <p:val>
                                            <p:strVal val="#ppt_h"/>
                                          </p:val>
                                        </p:tav>
                                      </p:tavLst>
                                    </p:anim>
                                    <p:anim calcmode="lin" valueType="num">
                                      <p:cBhvr>
                                        <p:cTn id="18"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from="(-#ppt_w/2)" to="(#ppt_x)" calcmode="lin" valueType="num">
                                      <p:cBhvr>
                                        <p:cTn id="31" dur="600" fill="hold">
                                          <p:stCondLst>
                                            <p:cond delay="0"/>
                                          </p:stCondLst>
                                        </p:cTn>
                                        <p:tgtEl>
                                          <p:spTgt spid="7"/>
                                        </p:tgtEl>
                                        <p:attrNameLst>
                                          <p:attrName>ppt_x</p:attrName>
                                        </p:attrNameLst>
                                      </p:cBhvr>
                                    </p:anim>
                                    <p:anim from="0" to="-1.0" calcmode="lin" valueType="num">
                                      <p:cBhvr>
                                        <p:cTn id="32" dur="200" decel="50000" autoRev="1" fill="hold">
                                          <p:stCondLst>
                                            <p:cond delay="600"/>
                                          </p:stCondLst>
                                        </p:cTn>
                                        <p:tgtEl>
                                          <p:spTgt spid="7"/>
                                        </p:tgtEl>
                                        <p:attrNameLst>
                                          <p:attrName>xshear</p:attrName>
                                        </p:attrNameLst>
                                      </p:cBhvr>
                                    </p:anim>
                                    <p:animScale>
                                      <p:cBhvr>
                                        <p:cTn id="33" dur="200" decel="100000" autoRev="1" fill="hold">
                                          <p:stCondLst>
                                            <p:cond delay="600"/>
                                          </p:stCondLst>
                                        </p:cTn>
                                        <p:tgtEl>
                                          <p:spTgt spid="7"/>
                                        </p:tgtEl>
                                      </p:cBhvr>
                                      <p:from x="100000" y="100000"/>
                                      <p:to x="80000" y="100000"/>
                                    </p:animScale>
                                    <p:anim by="(#ppt_h/3+#ppt_w*0.1)" calcmode="lin" valueType="num">
                                      <p:cBhvr additive="sum">
                                        <p:cTn id="34" dur="200" decel="100000" autoRev="1" fill="hold">
                                          <p:stCondLst>
                                            <p:cond delay="600"/>
                                          </p:stCondLst>
                                        </p:cTn>
                                        <p:tgtEl>
                                          <p:spTgt spid="7"/>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dissolv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
          </a:stretch>
        </a:blipFill>
        <a:effectLst/>
      </p:bgPr>
    </p:bg>
    <p:spTree>
      <p:nvGrpSpPr>
        <p:cNvPr id="1" name=""/>
        <p:cNvGrpSpPr/>
        <p:nvPr/>
      </p:nvGrpSpPr>
      <p:grpSpPr>
        <a:xfrm>
          <a:off x="0" y="0"/>
          <a:ext cx="0" cy="0"/>
          <a:chOff x="0" y="0"/>
          <a:chExt cx="0" cy="0"/>
        </a:xfrm>
      </p:grpSpPr>
      <p:sp>
        <p:nvSpPr>
          <p:cNvPr id="2" name="Rectangle 1"/>
          <p:cNvSpPr/>
          <p:nvPr/>
        </p:nvSpPr>
        <p:spPr>
          <a:xfrm>
            <a:off x="4143372" y="142852"/>
            <a:ext cx="4703532" cy="646331"/>
          </a:xfrm>
          <a:prstGeom prst="rect">
            <a:avLst/>
          </a:prstGeom>
        </p:spPr>
        <p:txBody>
          <a:bodyPr wrap="none">
            <a:spAutoFit/>
          </a:bodyPr>
          <a:lstStyle/>
          <a:p>
            <a:r>
              <a:rPr lang="en-IN" sz="3600" b="1" dirty="0" smtClean="0">
                <a:latin typeface="Agency FB" pitchFamily="34" charset="0"/>
              </a:rPr>
              <a:t>REPORTING FOR PRINT MEDIA</a:t>
            </a:r>
            <a:endParaRPr lang="en-IN" sz="3600" b="1" dirty="0">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1000100" y="863726"/>
            <a:ext cx="7255512" cy="707886"/>
          </a:xfrm>
          <a:prstGeom prst="rect">
            <a:avLst/>
          </a:prstGeom>
        </p:spPr>
        <p:txBody>
          <a:bodyPr wrap="none">
            <a:spAutoFit/>
          </a:bodyPr>
          <a:lstStyle/>
          <a:p>
            <a:r>
              <a:rPr lang="en-IN" sz="4000" dirty="0" smtClean="0">
                <a:latin typeface="Agency FB" pitchFamily="34" charset="0"/>
              </a:rPr>
              <a:t>Taking notes in Reporting is very important!</a:t>
            </a:r>
            <a:endParaRPr lang="en-IN" sz="4000" dirty="0">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1000100" y="500042"/>
            <a:ext cx="4910319" cy="461665"/>
          </a:xfrm>
          <a:prstGeom prst="rect">
            <a:avLst/>
          </a:prstGeom>
        </p:spPr>
        <p:txBody>
          <a:bodyPr wrap="none">
            <a:spAutoFit/>
          </a:bodyPr>
          <a:lstStyle/>
          <a:p>
            <a:pPr algn="just"/>
            <a:r>
              <a:rPr lang="en-IN" sz="2400" b="1" dirty="0" smtClean="0">
                <a:latin typeface="Agency FB" pitchFamily="34" charset="0"/>
              </a:rPr>
              <a:t>Fairness Is The Foundation of Good Reporter </a:t>
            </a:r>
            <a:endParaRPr lang="en-IN" sz="2400" b="1" dirty="0">
              <a:latin typeface="Agency FB" pitchFamily="34" charset="0"/>
            </a:endParaRPr>
          </a:p>
        </p:txBody>
      </p:sp>
      <p:sp>
        <p:nvSpPr>
          <p:cNvPr id="3" name="Rectangle 2"/>
          <p:cNvSpPr/>
          <p:nvPr/>
        </p:nvSpPr>
        <p:spPr>
          <a:xfrm>
            <a:off x="1000100" y="1714488"/>
            <a:ext cx="7358114" cy="1938992"/>
          </a:xfrm>
          <a:prstGeom prst="rect">
            <a:avLst/>
          </a:prstGeom>
        </p:spPr>
        <p:txBody>
          <a:bodyPr wrap="square">
            <a:spAutoFit/>
          </a:bodyPr>
          <a:lstStyle/>
          <a:p>
            <a:pPr algn="just"/>
            <a:r>
              <a:rPr lang="en-IN" sz="2400" b="1" dirty="0" smtClean="0">
                <a:latin typeface="Agency FB" pitchFamily="34" charset="0"/>
              </a:rPr>
              <a:t>Balancing Facts and Style</a:t>
            </a:r>
          </a:p>
          <a:p>
            <a:pPr algn="just"/>
            <a:endParaRPr lang="en-IN" sz="2400" b="1" dirty="0" smtClean="0">
              <a:latin typeface="Agency FB" pitchFamily="34" charset="0"/>
            </a:endParaRPr>
          </a:p>
          <a:p>
            <a:pPr algn="just"/>
            <a:r>
              <a:rPr lang="en-IN" dirty="0" smtClean="0">
                <a:latin typeface="Agency FB" pitchFamily="34" charset="0"/>
              </a:rPr>
              <a:t>Readers need to know the facts and who or what may be affected by them. Related stories and background information make up the context and the emotional parts of the story show the human side of it.</a:t>
            </a:r>
          </a:p>
          <a:p>
            <a:endParaRPr lang="en-IN" dirty="0">
              <a:latin typeface="Agency FB" pitchFamily="34" charset="0"/>
            </a:endParaRPr>
          </a:p>
        </p:txBody>
      </p:sp>
      <p:sp>
        <p:nvSpPr>
          <p:cNvPr id="4" name="Rectangle 3"/>
          <p:cNvSpPr/>
          <p:nvPr/>
        </p:nvSpPr>
        <p:spPr>
          <a:xfrm>
            <a:off x="1000100" y="3857628"/>
            <a:ext cx="2270173" cy="461665"/>
          </a:xfrm>
          <a:prstGeom prst="rect">
            <a:avLst/>
          </a:prstGeom>
        </p:spPr>
        <p:txBody>
          <a:bodyPr wrap="none">
            <a:spAutoFit/>
          </a:bodyPr>
          <a:lstStyle/>
          <a:p>
            <a:r>
              <a:rPr lang="en-IN" sz="2400" b="1" dirty="0" smtClean="0">
                <a:latin typeface="Agency FB" pitchFamily="34" charset="0"/>
              </a:rPr>
              <a:t>Writing a Good Lead</a:t>
            </a:r>
            <a:endParaRPr lang="en-IN" sz="2400" b="1" dirty="0">
              <a:latin typeface="Agency FB" pitchFamily="34" charset="0"/>
            </a:endParaRPr>
          </a:p>
        </p:txBody>
      </p:sp>
      <p:sp>
        <p:nvSpPr>
          <p:cNvPr id="5" name="Rectangle 4"/>
          <p:cNvSpPr/>
          <p:nvPr/>
        </p:nvSpPr>
        <p:spPr>
          <a:xfrm>
            <a:off x="1000100" y="4500570"/>
            <a:ext cx="4572000" cy="923330"/>
          </a:xfrm>
          <a:prstGeom prst="rect">
            <a:avLst/>
          </a:prstGeom>
        </p:spPr>
        <p:txBody>
          <a:bodyPr>
            <a:spAutoFit/>
          </a:bodyPr>
          <a:lstStyle/>
          <a:p>
            <a:r>
              <a:rPr lang="en-IN" dirty="0" smtClean="0">
                <a:latin typeface="Agency FB" pitchFamily="34" charset="0"/>
              </a:rPr>
              <a:t>The Lead Is The First Few Sentences Of The Story. It Needs To Be Strong So It Will Grab The Readers And Make Them Want To Read More.</a:t>
            </a:r>
            <a:endParaRPr lang="en-IN" dirty="0">
              <a:latin typeface="Agency FB" pitchFamily="34" charset="0"/>
            </a:endParaRPr>
          </a:p>
        </p:txBody>
      </p:sp>
      <p:sp>
        <p:nvSpPr>
          <p:cNvPr id="6" name="Rectangle 5"/>
          <p:cNvSpPr/>
          <p:nvPr/>
        </p:nvSpPr>
        <p:spPr>
          <a:xfrm>
            <a:off x="1000100" y="5572140"/>
            <a:ext cx="4572000" cy="923330"/>
          </a:xfrm>
          <a:prstGeom prst="rect">
            <a:avLst/>
          </a:prstGeom>
        </p:spPr>
        <p:txBody>
          <a:bodyPr>
            <a:spAutoFit/>
          </a:bodyPr>
          <a:lstStyle/>
          <a:p>
            <a:r>
              <a:rPr lang="en-IN" dirty="0" smtClean="0">
                <a:latin typeface="Agency FB" pitchFamily="34" charset="0"/>
              </a:rPr>
              <a:t>Leads Need To Tell The Reader What The Story Is About And Why It Is Important.</a:t>
            </a:r>
            <a:br>
              <a:rPr lang="en-IN" dirty="0" smtClean="0">
                <a:latin typeface="Agency FB" pitchFamily="34" charset="0"/>
              </a:rPr>
            </a:br>
            <a:endParaRPr lang="en-IN" dirty="0">
              <a:latin typeface="Agency FB" pitchFamily="34" charset="0"/>
            </a:endParaRPr>
          </a:p>
        </p:txBody>
      </p:sp>
      <p:sp>
        <p:nvSpPr>
          <p:cNvPr id="7" name="Rectangle 6"/>
          <p:cNvSpPr/>
          <p:nvPr/>
        </p:nvSpPr>
        <p:spPr>
          <a:xfrm>
            <a:off x="1000100" y="928670"/>
            <a:ext cx="7215238" cy="646331"/>
          </a:xfrm>
          <a:prstGeom prst="rect">
            <a:avLst/>
          </a:prstGeom>
        </p:spPr>
        <p:txBody>
          <a:bodyPr wrap="square">
            <a:spAutoFit/>
          </a:bodyPr>
          <a:lstStyle/>
          <a:p>
            <a:r>
              <a:rPr lang="en-IN" dirty="0" smtClean="0">
                <a:latin typeface="Agency FB" pitchFamily="34" charset="0"/>
              </a:rPr>
              <a:t>Fairness and balance is giving both sides of the picture, while fairness is not taking sides. It also means not providing support to political parties, institutions, communities or individuals, etc </a:t>
            </a:r>
            <a:endParaRPr lang="en-IN" dirty="0">
              <a:latin typeface="Agency FB"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2" name="Rectangle 1"/>
          <p:cNvSpPr/>
          <p:nvPr/>
        </p:nvSpPr>
        <p:spPr>
          <a:xfrm>
            <a:off x="1214414" y="285728"/>
            <a:ext cx="6929486" cy="1384995"/>
          </a:xfrm>
          <a:prstGeom prst="rect">
            <a:avLst/>
          </a:prstGeom>
        </p:spPr>
        <p:txBody>
          <a:bodyPr wrap="square">
            <a:spAutoFit/>
          </a:bodyPr>
          <a:lstStyle/>
          <a:p>
            <a:r>
              <a:rPr lang="en-IN" sz="2800" b="1" dirty="0" smtClean="0"/>
              <a:t>Checking,</a:t>
            </a:r>
            <a:r>
              <a:rPr lang="en-IN" sz="2800" dirty="0" smtClean="0"/>
              <a:t> </a:t>
            </a:r>
            <a:r>
              <a:rPr lang="en-IN" sz="2800" b="1" dirty="0" smtClean="0"/>
              <a:t>verifying, analyzing &amp; </a:t>
            </a:r>
          </a:p>
          <a:p>
            <a:r>
              <a:rPr lang="en-IN" sz="2800" b="1" dirty="0" smtClean="0"/>
              <a:t>interpreting </a:t>
            </a:r>
            <a:r>
              <a:rPr lang="en-IN" sz="2800" dirty="0" smtClean="0"/>
              <a:t>information is extremely</a:t>
            </a:r>
          </a:p>
          <a:p>
            <a:r>
              <a:rPr lang="en-IN" sz="2800" dirty="0" smtClean="0"/>
              <a:t>important for a reporter.</a:t>
            </a:r>
            <a:endParaRPr lang="en-IN" sz="2800" dirty="0"/>
          </a:p>
        </p:txBody>
      </p:sp>
      <p:sp>
        <p:nvSpPr>
          <p:cNvPr id="3" name="Rectangle 2"/>
          <p:cNvSpPr/>
          <p:nvPr/>
        </p:nvSpPr>
        <p:spPr>
          <a:xfrm>
            <a:off x="4572032" y="3475025"/>
            <a:ext cx="5000628" cy="954107"/>
          </a:xfrm>
          <a:prstGeom prst="rect">
            <a:avLst/>
          </a:prstGeom>
        </p:spPr>
        <p:txBody>
          <a:bodyPr wrap="square">
            <a:spAutoFit/>
          </a:bodyPr>
          <a:lstStyle/>
          <a:p>
            <a:r>
              <a:rPr lang="en-IN" sz="2800" dirty="0" smtClean="0"/>
              <a:t>Reporters Must Write </a:t>
            </a:r>
            <a:r>
              <a:rPr lang="en-IN" sz="2800" b="1" dirty="0" smtClean="0"/>
              <a:t>Clearly</a:t>
            </a:r>
            <a:r>
              <a:rPr lang="en-IN" sz="2800" dirty="0" smtClean="0"/>
              <a:t> And </a:t>
            </a:r>
            <a:r>
              <a:rPr lang="en-IN" sz="2800" b="1" dirty="0" smtClean="0"/>
              <a:t>Effectively </a:t>
            </a:r>
            <a:endParaRPr lang="en-IN"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643470" y="87791"/>
            <a:ext cx="4572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IN"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gency FB" pitchFamily="34" charset="0"/>
              </a:rPr>
              <a:t>REPORTING FOR RADIO </a:t>
            </a:r>
            <a:endParaRPr lang="en-IN"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gency FB" pitchFamily="34" charset="0"/>
            </a:endParaRPr>
          </a:p>
        </p:txBody>
      </p:sp>
      <p:sp>
        <p:nvSpPr>
          <p:cNvPr id="4" name="Rectangle 3"/>
          <p:cNvSpPr/>
          <p:nvPr/>
        </p:nvSpPr>
        <p:spPr>
          <a:xfrm>
            <a:off x="642910" y="5089247"/>
            <a:ext cx="8143900" cy="1508105"/>
          </a:xfrm>
          <a:prstGeom prst="rect">
            <a:avLst/>
          </a:prstGeom>
        </p:spPr>
        <p:txBody>
          <a:bodyPr wrap="square">
            <a:spAutoFit/>
          </a:bodyPr>
          <a:lstStyle/>
          <a:p>
            <a:pPr algn="just"/>
            <a:r>
              <a:rPr lang="en-IN" dirty="0" smtClean="0"/>
              <a:t>Radio Is Oldest News Medium, After Print Media And Is Accessible To Wider Sections Of The Society. Even People Who Cannot Read Or Who Are Staying In The Remote Part Of The Country Can Access Radio News. It Is Available In Villages As Well As In Cities. According To </a:t>
            </a:r>
            <a:r>
              <a:rPr lang="en-IN" sz="2000" b="1" dirty="0" smtClean="0"/>
              <a:t>UNESCO</a:t>
            </a:r>
            <a:r>
              <a:rPr lang="en-IN" dirty="0" smtClean="0"/>
              <a:t> It Is “</a:t>
            </a:r>
            <a:r>
              <a:rPr lang="en-IN" dirty="0" smtClean="0">
                <a:solidFill>
                  <a:srgbClr val="FF0000"/>
                </a:solidFill>
              </a:rPr>
              <a:t>The Mass Medium That Reaches The Widest Audience In The World”.</a:t>
            </a:r>
            <a:r>
              <a:rPr lang="en-IN" dirty="0" smtClean="0"/>
              <a:t> </a:t>
            </a:r>
            <a:endParaRPr lang="en-IN" dirty="0"/>
          </a:p>
        </p:txBody>
      </p:sp>
      <p:pic>
        <p:nvPicPr>
          <p:cNvPr id="5" name="Picture 4" descr="Studio-Image-11-960x500.jpg"/>
          <p:cNvPicPr>
            <a:picLocks noChangeAspect="1"/>
          </p:cNvPicPr>
          <p:nvPr/>
        </p:nvPicPr>
        <p:blipFill>
          <a:blip r:embed="rId2"/>
          <a:stretch>
            <a:fillRect/>
          </a:stretch>
        </p:blipFill>
        <p:spPr>
          <a:xfrm>
            <a:off x="1071586" y="1191281"/>
            <a:ext cx="5857884" cy="30509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r="-100000" b="-100000"/>
        </a:gradFill>
        <a:effectLst/>
      </p:bgPr>
    </p:bg>
    <p:spTree>
      <p:nvGrpSpPr>
        <p:cNvPr id="1" name=""/>
        <p:cNvGrpSpPr/>
        <p:nvPr/>
      </p:nvGrpSpPr>
      <p:grpSpPr>
        <a:xfrm>
          <a:off x="0" y="0"/>
          <a:ext cx="0" cy="0"/>
          <a:chOff x="0" y="0"/>
          <a:chExt cx="0" cy="0"/>
        </a:xfrm>
      </p:grpSpPr>
      <p:sp>
        <p:nvSpPr>
          <p:cNvPr id="2" name="Rectangle 1"/>
          <p:cNvSpPr/>
          <p:nvPr/>
        </p:nvSpPr>
        <p:spPr>
          <a:xfrm>
            <a:off x="1142976" y="3751740"/>
            <a:ext cx="7247728" cy="2677656"/>
          </a:xfrm>
          <a:prstGeom prst="rect">
            <a:avLst/>
          </a:prstGeom>
        </p:spPr>
        <p:txBody>
          <a:bodyPr wrap="square">
            <a:spAutoFit/>
          </a:bodyPr>
          <a:lstStyle/>
          <a:p>
            <a:pPr>
              <a:tabLst>
                <a:tab pos="1606550" algn="l"/>
              </a:tabLst>
            </a:pPr>
            <a:r>
              <a:rPr lang="en-IN" sz="4800" b="1" dirty="0">
                <a:latin typeface="Agency FB" pitchFamily="34" charset="0"/>
              </a:rPr>
              <a:t>Writing for Radio </a:t>
            </a:r>
            <a:r>
              <a:rPr lang="en-IN" sz="2400" dirty="0">
                <a:latin typeface="Agency FB" pitchFamily="34" charset="0"/>
              </a:rPr>
              <a:t>Keep it short and fast! Every second counts. Write short sentences with one basic idea in each. We are trying to cram information into peoples' ears, one short line at a time. Long, complicated sentences full of big words don't make you sound smart. Say what you mean, throw away all unnecessary words, and try to maintain a conversational style</a:t>
            </a:r>
          </a:p>
        </p:txBody>
      </p:sp>
      <p:pic>
        <p:nvPicPr>
          <p:cNvPr id="3" name="Picture 2" descr="microphone-38120_1280.png"/>
          <p:cNvPicPr>
            <a:picLocks noChangeAspect="1"/>
          </p:cNvPicPr>
          <p:nvPr/>
        </p:nvPicPr>
        <p:blipFill>
          <a:blip r:embed="rId2" cstate="print"/>
          <a:stretch>
            <a:fillRect/>
          </a:stretch>
        </p:blipFill>
        <p:spPr>
          <a:xfrm>
            <a:off x="3363852" y="217755"/>
            <a:ext cx="2065404" cy="3139807"/>
          </a:xfrm>
          <a:prstGeom prst="rect">
            <a:avLst/>
          </a:prstGeom>
        </p:spPr>
      </p:pic>
    </p:spTree>
    <p:extLst>
      <p:ext uri="{BB962C8B-B14F-4D97-AF65-F5344CB8AC3E}">
        <p14:creationId xmlns:p14="http://schemas.microsoft.com/office/powerpoint/2010/main" val="290399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2014464" y="669177"/>
            <a:ext cx="5557932" cy="830997"/>
          </a:xfrm>
          <a:prstGeom prst="rect">
            <a:avLst/>
          </a:prstGeom>
        </p:spPr>
        <p:txBody>
          <a:bodyPr wrap="none">
            <a:spAutoFit/>
          </a:bodyPr>
          <a:lstStyle/>
          <a:p>
            <a:r>
              <a:rPr lang="en-IN" sz="4800" b="1" dirty="0" smtClean="0">
                <a:solidFill>
                  <a:srgbClr val="FFFFFF"/>
                </a:solidFill>
                <a:latin typeface="Agency FB" pitchFamily="34" charset="0"/>
              </a:rPr>
              <a:t>REPORTING FOR TV NEWS </a:t>
            </a:r>
            <a:endParaRPr lang="en-IN" sz="4800" b="1" dirty="0">
              <a:solidFill>
                <a:srgbClr val="FFFFFF"/>
              </a:solidFill>
              <a:latin typeface="Agency FB" pitchFamily="34" charset="0"/>
            </a:endParaRPr>
          </a:p>
        </p:txBody>
      </p:sp>
      <p:sp>
        <p:nvSpPr>
          <p:cNvPr id="3" name="Rectangle 2"/>
          <p:cNvSpPr/>
          <p:nvPr/>
        </p:nvSpPr>
        <p:spPr>
          <a:xfrm>
            <a:off x="6072166" y="2143116"/>
            <a:ext cx="3071834" cy="2554545"/>
          </a:xfrm>
          <a:prstGeom prst="rect">
            <a:avLst/>
          </a:prstGeom>
        </p:spPr>
        <p:txBody>
          <a:bodyPr wrap="square">
            <a:spAutoFit/>
          </a:bodyPr>
          <a:lstStyle/>
          <a:p>
            <a:r>
              <a:rPr lang="en-IN" sz="2000" b="1" dirty="0" smtClean="0">
                <a:solidFill>
                  <a:srgbClr val="FFFFFF"/>
                </a:solidFill>
                <a:latin typeface="Agency FB" pitchFamily="34" charset="0"/>
              </a:rPr>
              <a:t>A television report begins with a general, simple sentence signalling the beginning of a story. It consists of reporter’s narration or voice over and video, which may include graphics, either static or animated.</a:t>
            </a:r>
            <a:endParaRPr lang="en-IN" sz="2000" b="1" dirty="0">
              <a:solidFill>
                <a:srgbClr val="FFFFFF"/>
              </a:solidFill>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539552" y="334397"/>
            <a:ext cx="4770858" cy="646331"/>
          </a:xfrm>
          <a:prstGeom prst="rect">
            <a:avLst/>
          </a:prstGeom>
        </p:spPr>
        <p:txBody>
          <a:bodyPr wrap="none">
            <a:spAutoFit/>
          </a:bodyPr>
          <a:lstStyle/>
          <a:p>
            <a:r>
              <a:rPr lang="en-IN" sz="3600" b="1" dirty="0" err="1" smtClean="0">
                <a:latin typeface="Algerian" pitchFamily="82" charset="0"/>
              </a:rPr>
              <a:t>Tv</a:t>
            </a:r>
            <a:r>
              <a:rPr lang="en-IN" sz="3600" b="1" dirty="0" smtClean="0">
                <a:latin typeface="Algerian" pitchFamily="82" charset="0"/>
              </a:rPr>
              <a:t> NEWS</a:t>
            </a:r>
            <a:r>
              <a:rPr lang="en-IN" sz="2800" b="1" dirty="0" smtClean="0">
                <a:latin typeface="Algerian" pitchFamily="82" charset="0"/>
              </a:rPr>
              <a:t> </a:t>
            </a:r>
            <a:r>
              <a:rPr lang="en-IN" sz="3600" b="1" dirty="0" smtClean="0">
                <a:latin typeface="Algerian" pitchFamily="82" charset="0"/>
              </a:rPr>
              <a:t>REPORTING</a:t>
            </a:r>
            <a:r>
              <a:rPr lang="en-IN" sz="2800" b="1" dirty="0" smtClean="0">
                <a:latin typeface="Algerian" pitchFamily="82" charset="0"/>
              </a:rPr>
              <a:t> </a:t>
            </a:r>
            <a:endParaRPr lang="en-IN" sz="2800" b="1" dirty="0">
              <a:latin typeface="Algerian" pitchFamily="82" charset="0"/>
            </a:endParaRPr>
          </a:p>
        </p:txBody>
      </p:sp>
      <p:sp>
        <p:nvSpPr>
          <p:cNvPr id="4" name="Rectangle 3"/>
          <p:cNvSpPr/>
          <p:nvPr/>
        </p:nvSpPr>
        <p:spPr>
          <a:xfrm>
            <a:off x="2000232" y="1214422"/>
            <a:ext cx="6618166" cy="1138773"/>
          </a:xfrm>
          <a:prstGeom prst="rect">
            <a:avLst/>
          </a:prstGeom>
        </p:spPr>
        <p:txBody>
          <a:bodyPr wrap="square">
            <a:spAutoFit/>
          </a:bodyPr>
          <a:lstStyle/>
          <a:p>
            <a:r>
              <a:rPr lang="en-IN" sz="3600" b="1" dirty="0" smtClean="0"/>
              <a:t>1. </a:t>
            </a:r>
            <a:r>
              <a:rPr lang="en-IN" sz="3200" b="1" dirty="0" smtClean="0">
                <a:latin typeface="Agency FB" pitchFamily="34" charset="0"/>
              </a:rPr>
              <a:t>Straight news reports </a:t>
            </a:r>
          </a:p>
          <a:p>
            <a:r>
              <a:rPr lang="en-IN" sz="3200" b="1" dirty="0" smtClean="0">
                <a:latin typeface="Agency FB" pitchFamily="34" charset="0"/>
              </a:rPr>
              <a:t>2. Investigative or interpretative reports</a:t>
            </a:r>
            <a:endParaRPr lang="en-IN" sz="3200" b="1" dirty="0">
              <a:latin typeface="Agency FB" pitchFamily="34" charset="0"/>
            </a:endParaRPr>
          </a:p>
        </p:txBody>
      </p:sp>
      <p:sp>
        <p:nvSpPr>
          <p:cNvPr id="5" name="Rectangle 4"/>
          <p:cNvSpPr/>
          <p:nvPr/>
        </p:nvSpPr>
        <p:spPr>
          <a:xfrm>
            <a:off x="715084" y="2928934"/>
            <a:ext cx="8143196" cy="1200329"/>
          </a:xfrm>
          <a:prstGeom prst="rect">
            <a:avLst/>
          </a:prstGeom>
        </p:spPr>
        <p:txBody>
          <a:bodyPr wrap="square">
            <a:spAutoFit/>
          </a:bodyPr>
          <a:lstStyle/>
          <a:p>
            <a:r>
              <a:rPr lang="en-IN" sz="4000" b="1" dirty="0" smtClean="0">
                <a:latin typeface="Agency FB" pitchFamily="34" charset="0"/>
              </a:rPr>
              <a:t>Straight news reports </a:t>
            </a:r>
            <a:r>
              <a:rPr lang="en-IN" sz="3200" b="1" dirty="0" smtClean="0">
                <a:latin typeface="Agency FB" pitchFamily="34" charset="0"/>
              </a:rPr>
              <a:t>present what has happened in a straightforward, factual and clear manner. </a:t>
            </a:r>
            <a:endParaRPr lang="en-IN" sz="3200" b="1" dirty="0">
              <a:latin typeface="Agency FB" pitchFamily="34" charset="0"/>
            </a:endParaRPr>
          </a:p>
        </p:txBody>
      </p:sp>
      <p:sp>
        <p:nvSpPr>
          <p:cNvPr id="6" name="Rectangle 5"/>
          <p:cNvSpPr/>
          <p:nvPr/>
        </p:nvSpPr>
        <p:spPr>
          <a:xfrm>
            <a:off x="642910" y="4500570"/>
            <a:ext cx="8661484" cy="2185214"/>
          </a:xfrm>
          <a:prstGeom prst="rect">
            <a:avLst/>
          </a:prstGeom>
        </p:spPr>
        <p:txBody>
          <a:bodyPr wrap="square">
            <a:spAutoFit/>
          </a:bodyPr>
          <a:lstStyle/>
          <a:p>
            <a:r>
              <a:rPr lang="en-IN" sz="4000" b="1" dirty="0" smtClean="0">
                <a:latin typeface="Agency FB" pitchFamily="34" charset="0"/>
              </a:rPr>
              <a:t>Investigative journalism </a:t>
            </a:r>
            <a:r>
              <a:rPr lang="en-IN" sz="3200" b="1" dirty="0" smtClean="0">
                <a:latin typeface="Agency FB" pitchFamily="34" charset="0"/>
              </a:rPr>
              <a:t>is a kind of journalism in which reporters deeply investigate a topic of interest, often involving crime, political corruption, or some</a:t>
            </a:r>
          </a:p>
          <a:p>
            <a:r>
              <a:rPr lang="en-IN" sz="3200" b="1" dirty="0" smtClean="0">
                <a:latin typeface="Agency FB" pitchFamily="34" charset="0"/>
              </a:rPr>
              <a:t>other scandal.</a:t>
            </a:r>
            <a:endParaRPr lang="en-IN" sz="3200" b="1" dirty="0">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plus(in)">
                                      <p:cBhvr>
                                        <p:cTn id="10" dur="2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2627784" y="1556792"/>
            <a:ext cx="4896544"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IN"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INTERVIEWS</a:t>
            </a:r>
            <a:endParaRPr lang="en-IN"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rot="20764581">
            <a:off x="1500166" y="2714620"/>
            <a:ext cx="6367752" cy="1164493"/>
          </a:xfrm>
          <a:prstGeom prst="rect">
            <a:avLst/>
          </a:prstGeom>
        </p:spPr>
        <p:txBody>
          <a:bodyPr wrap="square">
            <a:prstTxWarp prst="textWave2">
              <a:avLst/>
            </a:prstTxWarp>
            <a:spAutoFit/>
          </a:bodyPr>
          <a:lstStyle/>
          <a:p>
            <a:pPr algn="ctr"/>
            <a:r>
              <a:rPr lang="en-IN"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REPORTING </a:t>
            </a:r>
            <a:r>
              <a:rPr lang="en-I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TECHNIQUES FOR DIFFERENT </a:t>
            </a:r>
            <a:r>
              <a:rPr lang="en-IN"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MEDIA</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143108" y="571480"/>
            <a:ext cx="4740400" cy="646331"/>
          </a:xfrm>
          <a:prstGeom prst="rect">
            <a:avLst/>
          </a:prstGeom>
        </p:spPr>
        <p:txBody>
          <a:bodyPr wrap="none">
            <a:spAutoFit/>
          </a:bodyPr>
          <a:lstStyle/>
          <a:p>
            <a:pPr algn="ctr"/>
            <a:r>
              <a:rPr lang="en-IN" sz="3600" b="1" dirty="0" smtClean="0">
                <a:latin typeface="Agency FB" pitchFamily="34" charset="0"/>
              </a:rPr>
              <a:t>Different Types of Interviews</a:t>
            </a:r>
            <a:endParaRPr lang="en-IN" sz="3600" b="1" dirty="0">
              <a:latin typeface="Agency FB" pitchFamily="34" charset="0"/>
            </a:endParaRPr>
          </a:p>
        </p:txBody>
      </p:sp>
      <p:sp>
        <p:nvSpPr>
          <p:cNvPr id="3" name="Rectangle 2"/>
          <p:cNvSpPr/>
          <p:nvPr/>
        </p:nvSpPr>
        <p:spPr>
          <a:xfrm rot="20515931">
            <a:off x="47622" y="2012638"/>
            <a:ext cx="2455737" cy="461665"/>
          </a:xfrm>
          <a:prstGeom prst="rect">
            <a:avLst/>
          </a:prstGeom>
        </p:spPr>
        <p:txBody>
          <a:bodyPr wrap="none">
            <a:spAutoFit/>
          </a:bodyPr>
          <a:lstStyle/>
          <a:p>
            <a:r>
              <a:rPr lang="en-IN" sz="2400" b="1" dirty="0" smtClean="0"/>
              <a:t>Written Interview</a:t>
            </a:r>
            <a:endParaRPr lang="en-IN" sz="2400" b="1" dirty="0"/>
          </a:p>
        </p:txBody>
      </p:sp>
      <p:sp>
        <p:nvSpPr>
          <p:cNvPr id="4" name="Rectangle 3"/>
          <p:cNvSpPr/>
          <p:nvPr/>
        </p:nvSpPr>
        <p:spPr>
          <a:xfrm rot="555499">
            <a:off x="5936044" y="4648629"/>
            <a:ext cx="2848857" cy="461665"/>
          </a:xfrm>
          <a:prstGeom prst="rect">
            <a:avLst/>
          </a:prstGeom>
        </p:spPr>
        <p:txBody>
          <a:bodyPr wrap="none">
            <a:spAutoFit/>
          </a:bodyPr>
          <a:lstStyle/>
          <a:p>
            <a:r>
              <a:rPr lang="en-IN" sz="2400" b="1" dirty="0" smtClean="0"/>
              <a:t>Telephonic Interview</a:t>
            </a:r>
            <a:endParaRPr lang="en-IN" sz="2400" b="1" dirty="0"/>
          </a:p>
        </p:txBody>
      </p:sp>
      <p:sp>
        <p:nvSpPr>
          <p:cNvPr id="5" name="Rectangle 4"/>
          <p:cNvSpPr/>
          <p:nvPr/>
        </p:nvSpPr>
        <p:spPr>
          <a:xfrm rot="19943651">
            <a:off x="127878" y="4396993"/>
            <a:ext cx="3784498" cy="461665"/>
          </a:xfrm>
          <a:prstGeom prst="rect">
            <a:avLst/>
          </a:prstGeom>
        </p:spPr>
        <p:txBody>
          <a:bodyPr wrap="none">
            <a:spAutoFit/>
          </a:bodyPr>
          <a:lstStyle/>
          <a:p>
            <a:r>
              <a:rPr lang="en-IN" sz="2400" b="1" dirty="0" smtClean="0"/>
              <a:t>Press Conference Interviews</a:t>
            </a:r>
            <a:endParaRPr lang="en-IN" sz="2400" b="1" dirty="0"/>
          </a:p>
        </p:txBody>
      </p:sp>
      <p:sp>
        <p:nvSpPr>
          <p:cNvPr id="6" name="Rectangle 5"/>
          <p:cNvSpPr/>
          <p:nvPr/>
        </p:nvSpPr>
        <p:spPr>
          <a:xfrm rot="1228431">
            <a:off x="5779779" y="2135662"/>
            <a:ext cx="3253216" cy="461665"/>
          </a:xfrm>
          <a:prstGeom prst="rect">
            <a:avLst/>
          </a:prstGeom>
        </p:spPr>
        <p:txBody>
          <a:bodyPr wrap="square">
            <a:spAutoFit/>
          </a:bodyPr>
          <a:lstStyle/>
          <a:p>
            <a:r>
              <a:rPr lang="en-IN" sz="2400" b="1" dirty="0" smtClean="0"/>
              <a:t>Specialized Interviews:</a:t>
            </a:r>
            <a:endParaRPr lang="en-IN" sz="2400" b="1"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75347">
            <a:off x="6058555" y="2584956"/>
            <a:ext cx="1921430" cy="10380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58695">
            <a:off x="823541" y="2476898"/>
            <a:ext cx="1808478" cy="11755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986881">
            <a:off x="1808188" y="5257569"/>
            <a:ext cx="1932040" cy="1086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6"/>
          <a:stretch>
            <a:fillRect/>
          </a:stretch>
        </p:blipFill>
        <p:spPr>
          <a:xfrm rot="818688">
            <a:off x="6180382" y="5356175"/>
            <a:ext cx="1852368" cy="1037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80">
                                          <p:stCondLst>
                                            <p:cond delay="0"/>
                                          </p:stCondLst>
                                        </p:cTn>
                                        <p:tgtEl>
                                          <p:spTgt spid="13"/>
                                        </p:tgtEl>
                                      </p:cBhvr>
                                    </p:animEffect>
                                    <p:anim calcmode="lin" valueType="num">
                                      <p:cBhvr>
                                        <p:cTn id="6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7" dur="26">
                                          <p:stCondLst>
                                            <p:cond delay="650"/>
                                          </p:stCondLst>
                                        </p:cTn>
                                        <p:tgtEl>
                                          <p:spTgt spid="13"/>
                                        </p:tgtEl>
                                      </p:cBhvr>
                                      <p:to x="100000" y="60000"/>
                                    </p:animScale>
                                    <p:animScale>
                                      <p:cBhvr>
                                        <p:cTn id="68" dur="166" decel="50000">
                                          <p:stCondLst>
                                            <p:cond delay="676"/>
                                          </p:stCondLst>
                                        </p:cTn>
                                        <p:tgtEl>
                                          <p:spTgt spid="13"/>
                                        </p:tgtEl>
                                      </p:cBhvr>
                                      <p:to x="100000" y="100000"/>
                                    </p:animScale>
                                    <p:animScale>
                                      <p:cBhvr>
                                        <p:cTn id="69" dur="26">
                                          <p:stCondLst>
                                            <p:cond delay="1312"/>
                                          </p:stCondLst>
                                        </p:cTn>
                                        <p:tgtEl>
                                          <p:spTgt spid="13"/>
                                        </p:tgtEl>
                                      </p:cBhvr>
                                      <p:to x="100000" y="80000"/>
                                    </p:animScale>
                                    <p:animScale>
                                      <p:cBhvr>
                                        <p:cTn id="70" dur="166" decel="50000">
                                          <p:stCondLst>
                                            <p:cond delay="1338"/>
                                          </p:stCondLst>
                                        </p:cTn>
                                        <p:tgtEl>
                                          <p:spTgt spid="13"/>
                                        </p:tgtEl>
                                      </p:cBhvr>
                                      <p:to x="100000" y="100000"/>
                                    </p:animScale>
                                    <p:animScale>
                                      <p:cBhvr>
                                        <p:cTn id="71" dur="26">
                                          <p:stCondLst>
                                            <p:cond delay="1642"/>
                                          </p:stCondLst>
                                        </p:cTn>
                                        <p:tgtEl>
                                          <p:spTgt spid="13"/>
                                        </p:tgtEl>
                                      </p:cBhvr>
                                      <p:to x="100000" y="90000"/>
                                    </p:animScale>
                                    <p:animScale>
                                      <p:cBhvr>
                                        <p:cTn id="72" dur="166" decel="50000">
                                          <p:stCondLst>
                                            <p:cond delay="1668"/>
                                          </p:stCondLst>
                                        </p:cTn>
                                        <p:tgtEl>
                                          <p:spTgt spid="13"/>
                                        </p:tgtEl>
                                      </p:cBhvr>
                                      <p:to x="100000" y="100000"/>
                                    </p:animScale>
                                    <p:animScale>
                                      <p:cBhvr>
                                        <p:cTn id="73" dur="26">
                                          <p:stCondLst>
                                            <p:cond delay="1808"/>
                                          </p:stCondLst>
                                        </p:cTn>
                                        <p:tgtEl>
                                          <p:spTgt spid="13"/>
                                        </p:tgtEl>
                                      </p:cBhvr>
                                      <p:to x="100000" y="95000"/>
                                    </p:animScale>
                                    <p:animScale>
                                      <p:cBhvr>
                                        <p:cTn id="74"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648194" y="500042"/>
            <a:ext cx="4567276" cy="646331"/>
          </a:xfrm>
          <a:prstGeom prst="rect">
            <a:avLst/>
          </a:prstGeom>
        </p:spPr>
        <p:txBody>
          <a:bodyPr wrap="none">
            <a:spAutoFit/>
          </a:bodyPr>
          <a:lstStyle/>
          <a:p>
            <a:r>
              <a:rPr lang="en-IN" sz="3600" b="1" dirty="0" smtClean="0">
                <a:latin typeface="Agency FB" pitchFamily="34" charset="0"/>
              </a:rPr>
              <a:t>REPORTING FOR WEB MEDIA </a:t>
            </a:r>
            <a:endParaRPr lang="en-IN" sz="3600" b="1" dirty="0">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94982" y="178994"/>
            <a:ext cx="8606174" cy="892552"/>
          </a:xfrm>
          <a:prstGeom prst="rect">
            <a:avLst/>
          </a:prstGeom>
        </p:spPr>
        <p:txBody>
          <a:bodyPr wrap="square">
            <a:spAutoFit/>
          </a:bodyPr>
          <a:lstStyle/>
          <a:p>
            <a:r>
              <a:rPr lang="en-IN" sz="2800" b="1" dirty="0" smtClean="0"/>
              <a:t>Online Media</a:t>
            </a:r>
            <a:r>
              <a:rPr lang="en-IN" sz="2400" dirty="0" smtClean="0"/>
              <a:t> Can Reach A Very Wide Audience And Offer Enormous Space  For News Writing. </a:t>
            </a:r>
            <a:endParaRPr lang="en-IN" sz="2400" dirty="0"/>
          </a:p>
        </p:txBody>
      </p:sp>
      <p:sp>
        <p:nvSpPr>
          <p:cNvPr id="3" name="Rectangle 2"/>
          <p:cNvSpPr/>
          <p:nvPr/>
        </p:nvSpPr>
        <p:spPr>
          <a:xfrm>
            <a:off x="357158" y="1071546"/>
            <a:ext cx="8606190" cy="1692771"/>
          </a:xfrm>
          <a:prstGeom prst="rect">
            <a:avLst/>
          </a:prstGeom>
        </p:spPr>
        <p:txBody>
          <a:bodyPr wrap="square">
            <a:spAutoFit/>
          </a:bodyPr>
          <a:lstStyle/>
          <a:p>
            <a:r>
              <a:rPr lang="en-IN" sz="3200" b="1" dirty="0" smtClean="0"/>
              <a:t>Online Media </a:t>
            </a:r>
            <a:r>
              <a:rPr lang="en-IN" sz="2400" dirty="0" smtClean="0"/>
              <a:t>Multiple Levels - Words, Ideas, Story Structure, Design, Interactive, Audio, Video, Photos, News Judgment – Should Be Considered At Once. TV Is About Showing The News. Print Is More About Telling And Explaining. </a:t>
            </a:r>
            <a:endParaRPr lang="en-IN" sz="2000" dirty="0">
              <a:solidFill>
                <a:srgbClr val="FF0000"/>
              </a:solidFill>
            </a:endParaRPr>
          </a:p>
        </p:txBody>
      </p:sp>
      <p:pic>
        <p:nvPicPr>
          <p:cNvPr id="7" name="Picture 6" descr="online-2177692_1920 (1).png"/>
          <p:cNvPicPr>
            <a:picLocks noChangeAspect="1"/>
          </p:cNvPicPr>
          <p:nvPr/>
        </p:nvPicPr>
        <p:blipFill>
          <a:blip r:embed="rId2" cstate="print"/>
          <a:stretch>
            <a:fillRect/>
          </a:stretch>
        </p:blipFill>
        <p:spPr>
          <a:xfrm>
            <a:off x="2185258" y="2714620"/>
            <a:ext cx="4815634" cy="40631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608" y="317765"/>
            <a:ext cx="8069844" cy="5447645"/>
          </a:xfrm>
          <a:prstGeom prst="rect">
            <a:avLst/>
          </a:prstGeom>
        </p:spPr>
        <p:txBody>
          <a:bodyPr wrap="square">
            <a:spAutoFit/>
          </a:bodyPr>
          <a:lstStyle/>
          <a:p>
            <a:pPr algn="ctr"/>
            <a:r>
              <a:rPr lang="en-IN" sz="6000" b="1" dirty="0">
                <a:latin typeface="Agency FB" pitchFamily="34" charset="0"/>
              </a:rPr>
              <a:t> </a:t>
            </a:r>
            <a:r>
              <a:rPr lang="en-IN" sz="6000" b="1" dirty="0" smtClean="0">
                <a:latin typeface="Agency FB" pitchFamily="34" charset="0"/>
              </a:rPr>
              <a:t>                   Online Is About </a:t>
            </a:r>
          </a:p>
          <a:p>
            <a:pPr lvl="7" algn="ctr">
              <a:lnSpc>
                <a:spcPct val="200000"/>
              </a:lnSpc>
            </a:pPr>
            <a:r>
              <a:rPr lang="en-IN" sz="3600" b="1" dirty="0" smtClean="0">
                <a:latin typeface="Agency FB" pitchFamily="34" charset="0"/>
              </a:rPr>
              <a:t>Showing </a:t>
            </a:r>
          </a:p>
          <a:p>
            <a:pPr lvl="7" algn="ctr">
              <a:lnSpc>
                <a:spcPct val="200000"/>
              </a:lnSpc>
            </a:pPr>
            <a:r>
              <a:rPr lang="en-IN" sz="3600" b="1" dirty="0" smtClean="0">
                <a:latin typeface="Agency FB" pitchFamily="34" charset="0"/>
              </a:rPr>
              <a:t>Telling</a:t>
            </a:r>
          </a:p>
          <a:p>
            <a:pPr lvl="7" algn="ctr">
              <a:lnSpc>
                <a:spcPct val="200000"/>
              </a:lnSpc>
            </a:pPr>
            <a:r>
              <a:rPr lang="en-IN" sz="3600" b="1" dirty="0" smtClean="0">
                <a:latin typeface="Agency FB" pitchFamily="34" charset="0"/>
              </a:rPr>
              <a:t>Demonstrating</a:t>
            </a:r>
          </a:p>
          <a:p>
            <a:pPr lvl="7" algn="ctr">
              <a:lnSpc>
                <a:spcPct val="200000"/>
              </a:lnSpc>
            </a:pPr>
            <a:r>
              <a:rPr lang="en-IN" sz="3600" b="1" dirty="0" smtClean="0">
                <a:latin typeface="Agency FB" pitchFamily="34" charset="0"/>
              </a:rPr>
              <a:t>Interacting</a:t>
            </a:r>
            <a:endParaRPr lang="en-IN" sz="2000" b="1" dirty="0">
              <a:latin typeface="Agency FB"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55721">
            <a:off x="6205032" y="4329751"/>
            <a:ext cx="2381762" cy="1583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17105">
            <a:off x="677910" y="4359449"/>
            <a:ext cx="2424374" cy="1615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46080">
            <a:off x="6397831" y="1752884"/>
            <a:ext cx="2352303" cy="1407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55485">
            <a:off x="377348" y="1682594"/>
            <a:ext cx="2480464" cy="1646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8511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to="" calcmode="lin" valueType="num">
                                      <p:cBhvr>
                                        <p:cTn id="13" dur="1" fill="hold"/>
                                        <p:tgtEl>
                                          <p:spTgt spid="3"/>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anks-1004049_1280.png"/>
          <p:cNvPicPr>
            <a:picLocks noChangeAspect="1"/>
          </p:cNvPicPr>
          <p:nvPr/>
        </p:nvPicPr>
        <p:blipFill>
          <a:blip r:embed="rId2"/>
          <a:stretch>
            <a:fillRect/>
          </a:stretch>
        </p:blipFill>
        <p:spPr>
          <a:xfrm>
            <a:off x="0" y="85725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1815574" y="980728"/>
            <a:ext cx="6500842" cy="4678204"/>
          </a:xfrm>
          <a:prstGeom prst="rect">
            <a:avLst/>
          </a:prstGeom>
        </p:spPr>
        <p:txBody>
          <a:bodyPr wrap="square">
            <a:spAutoFit/>
          </a:bodyPr>
          <a:lstStyle/>
          <a:p>
            <a:r>
              <a:rPr lang="en-IN" sz="2800" b="1" dirty="0" smtClean="0"/>
              <a:t>Reporting Skills </a:t>
            </a:r>
            <a:r>
              <a:rPr lang="en-IN" sz="2800" dirty="0"/>
              <a:t>c</a:t>
            </a:r>
            <a:r>
              <a:rPr lang="en-IN" sz="2800" dirty="0" smtClean="0"/>
              <a:t>an </a:t>
            </a:r>
            <a:r>
              <a:rPr lang="en-IN" sz="2800" dirty="0"/>
              <a:t>b</a:t>
            </a:r>
            <a:r>
              <a:rPr lang="en-IN" sz="2800" dirty="0" smtClean="0"/>
              <a:t>e </a:t>
            </a:r>
            <a:r>
              <a:rPr lang="en-IN" sz="2800" dirty="0"/>
              <a:t>l</a:t>
            </a:r>
            <a:r>
              <a:rPr lang="en-IN" sz="2800" dirty="0" smtClean="0"/>
              <a:t>earned, Just Like Any Other Skill. The Entire Reporting Process Involves</a:t>
            </a:r>
          </a:p>
          <a:p>
            <a:endParaRPr lang="en-IN" dirty="0" smtClean="0"/>
          </a:p>
          <a:p>
            <a:pPr marL="285750" indent="-285750">
              <a:buFont typeface="Wingdings" pitchFamily="2" charset="2"/>
              <a:buChar char="v"/>
            </a:pPr>
            <a:r>
              <a:rPr lang="en-IN" sz="2800" b="1" dirty="0" smtClean="0"/>
              <a:t>  SETTING OBJECTIVES </a:t>
            </a:r>
          </a:p>
          <a:p>
            <a:pPr marL="457200" indent="-457200">
              <a:buFont typeface="Wingdings" pitchFamily="2" charset="2"/>
              <a:buChar char="v"/>
            </a:pPr>
            <a:r>
              <a:rPr lang="en-IN" sz="2800" b="1" dirty="0" smtClean="0"/>
              <a:t>DATA GATHERING AND ANALYSIS TOOLS </a:t>
            </a:r>
          </a:p>
          <a:p>
            <a:pPr marL="457200" indent="-457200">
              <a:buFont typeface="Wingdings" pitchFamily="2" charset="2"/>
              <a:buChar char="v"/>
            </a:pPr>
            <a:r>
              <a:rPr lang="en-IN" sz="2800" b="1" dirty="0" smtClean="0"/>
              <a:t>PLANNING </a:t>
            </a:r>
          </a:p>
          <a:p>
            <a:pPr marL="457200" indent="-457200">
              <a:buFont typeface="Wingdings" pitchFamily="2" charset="2"/>
              <a:buChar char="v"/>
            </a:pPr>
            <a:r>
              <a:rPr lang="en-IN" sz="2800" b="1" dirty="0" smtClean="0"/>
              <a:t>DRAFTING </a:t>
            </a:r>
          </a:p>
          <a:p>
            <a:pPr marL="457200" indent="-457200">
              <a:buFont typeface="Wingdings" pitchFamily="2" charset="2"/>
              <a:buChar char="v"/>
            </a:pPr>
            <a:r>
              <a:rPr lang="en-IN" sz="2800" b="1" dirty="0" smtClean="0"/>
              <a:t>EDITING </a:t>
            </a:r>
          </a:p>
          <a:p>
            <a:pPr marL="457200" indent="-457200">
              <a:buFont typeface="Wingdings" pitchFamily="2" charset="2"/>
              <a:buChar char="v"/>
            </a:pPr>
            <a:r>
              <a:rPr lang="en-IN" sz="2800" b="1" dirty="0" smtClean="0"/>
              <a:t>DESIGNING THE REPORT</a:t>
            </a:r>
            <a:endParaRPr lang="en-IN"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714480" y="642918"/>
            <a:ext cx="6372257" cy="769441"/>
          </a:xfrm>
          <a:prstGeom prst="rect">
            <a:avLst/>
          </a:prstGeom>
          <a:ln>
            <a:solidFill>
              <a:schemeClr val="bg1"/>
            </a:solidFill>
          </a:ln>
        </p:spPr>
        <p:txBody>
          <a:bodyPr wrap="none">
            <a:spAutoFit/>
          </a:bodyPr>
          <a:lstStyle/>
          <a:p>
            <a:r>
              <a:rPr lang="en-IN" sz="4400" spc="-150" dirty="0" smtClean="0">
                <a:effectLst>
                  <a:outerShdw blurRad="38100" dist="38100" dir="2700000" algn="tl">
                    <a:srgbClr val="000000">
                      <a:alpha val="43137"/>
                    </a:srgbClr>
                  </a:outerShdw>
                </a:effectLst>
                <a:latin typeface="Algerian" pitchFamily="82" charset="0"/>
              </a:rPr>
              <a:t>REPORTING</a:t>
            </a:r>
            <a:r>
              <a:rPr lang="en-IN" sz="4400" dirty="0" smtClean="0">
                <a:latin typeface="Algerian" pitchFamily="82" charset="0"/>
              </a:rPr>
              <a:t> </a:t>
            </a:r>
            <a:r>
              <a:rPr lang="en-IN" sz="4400" dirty="0" smtClean="0">
                <a:effectLst>
                  <a:outerShdw blurRad="38100" dist="38100" dir="2700000" algn="tl">
                    <a:srgbClr val="000000">
                      <a:alpha val="43137"/>
                    </a:srgbClr>
                  </a:outerShdw>
                </a:effectLst>
                <a:latin typeface="Algerian" pitchFamily="82" charset="0"/>
              </a:rPr>
              <a:t>TECHNIQUES</a:t>
            </a:r>
            <a:endParaRPr lang="en-IN" sz="4400" dirty="0">
              <a:effectLst>
                <a:outerShdw blurRad="38100" dist="38100" dir="2700000" algn="tl">
                  <a:srgbClr val="000000">
                    <a:alpha val="43137"/>
                  </a:srgbClr>
                </a:outerShdw>
              </a:effectLst>
              <a:latin typeface="Algerian" pitchFamily="82" charset="0"/>
            </a:endParaRPr>
          </a:p>
        </p:txBody>
      </p:sp>
      <p:pic>
        <p:nvPicPr>
          <p:cNvPr id="3" name="Picture 2" descr="man-2399982_1920.png"/>
          <p:cNvPicPr>
            <a:picLocks noChangeAspect="1"/>
          </p:cNvPicPr>
          <p:nvPr/>
        </p:nvPicPr>
        <p:blipFill>
          <a:blip r:embed="rId2" cstate="print"/>
          <a:stretch>
            <a:fillRect/>
          </a:stretch>
        </p:blipFill>
        <p:spPr>
          <a:xfrm>
            <a:off x="0" y="1714488"/>
            <a:ext cx="4857752" cy="48577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571472" y="428604"/>
            <a:ext cx="2282997" cy="584775"/>
          </a:xfrm>
          <a:prstGeom prst="rect">
            <a:avLst/>
          </a:prstGeom>
        </p:spPr>
        <p:txBody>
          <a:bodyPr wrap="none">
            <a:spAutoFit/>
          </a:bodyPr>
          <a:lstStyle/>
          <a:p>
            <a:r>
              <a:rPr lang="en-IN" sz="3200" b="1" dirty="0" smtClean="0">
                <a:latin typeface="Agency FB" pitchFamily="34" charset="0"/>
              </a:rPr>
              <a:t>INTRODUCTION</a:t>
            </a:r>
            <a:r>
              <a:rPr lang="en-IN" dirty="0" smtClean="0"/>
              <a:t> </a:t>
            </a:r>
            <a:endParaRPr lang="en-IN" dirty="0"/>
          </a:p>
        </p:txBody>
      </p:sp>
      <p:sp>
        <p:nvSpPr>
          <p:cNvPr id="3" name="Rectangle 2"/>
          <p:cNvSpPr/>
          <p:nvPr/>
        </p:nvSpPr>
        <p:spPr>
          <a:xfrm>
            <a:off x="571472" y="1142984"/>
            <a:ext cx="7528920" cy="1569660"/>
          </a:xfrm>
          <a:prstGeom prst="rect">
            <a:avLst/>
          </a:prstGeom>
        </p:spPr>
        <p:txBody>
          <a:bodyPr wrap="square">
            <a:spAutoFit/>
          </a:bodyPr>
          <a:lstStyle/>
          <a:p>
            <a:r>
              <a:rPr lang="en-IN" sz="3200" dirty="0" smtClean="0">
                <a:latin typeface="Agency FB" pitchFamily="34" charset="0"/>
              </a:rPr>
              <a:t>We use various media platform to find information. With technological advancement, we have more options or channels to get the news. </a:t>
            </a:r>
            <a:endParaRPr lang="en-IN" sz="3200" dirty="0">
              <a:latin typeface="Agency FB" pitchFamily="34" charset="0"/>
            </a:endParaRPr>
          </a:p>
        </p:txBody>
      </p:sp>
      <p:sp>
        <p:nvSpPr>
          <p:cNvPr id="4" name="Rectangle 3"/>
          <p:cNvSpPr/>
          <p:nvPr/>
        </p:nvSpPr>
        <p:spPr>
          <a:xfrm>
            <a:off x="2050635" y="2924944"/>
            <a:ext cx="4572000" cy="3046988"/>
          </a:xfrm>
          <a:prstGeom prst="rect">
            <a:avLst/>
          </a:prstGeom>
        </p:spPr>
        <p:txBody>
          <a:bodyPr>
            <a:spAutoFit/>
          </a:bodyPr>
          <a:lstStyle/>
          <a:p>
            <a:r>
              <a:rPr lang="en-IN" sz="3200" dirty="0" smtClean="0">
                <a:latin typeface="Agency FB" pitchFamily="34" charset="0"/>
              </a:rPr>
              <a:t>The news media can be broadly divided into four categories: </a:t>
            </a:r>
          </a:p>
          <a:p>
            <a:pPr marL="1714500" lvl="3" indent="-342900">
              <a:buFont typeface="+mj-lt"/>
              <a:buAutoNum type="arabicPeriod"/>
            </a:pPr>
            <a:r>
              <a:rPr lang="en-IN" sz="3200" b="1" dirty="0" smtClean="0">
                <a:latin typeface="Agency FB" pitchFamily="34" charset="0"/>
              </a:rPr>
              <a:t>Newspaper</a:t>
            </a:r>
          </a:p>
          <a:p>
            <a:pPr marL="1714500" lvl="3" indent="-342900">
              <a:buFont typeface="+mj-lt"/>
              <a:buAutoNum type="arabicPeriod"/>
            </a:pPr>
            <a:r>
              <a:rPr lang="en-IN" sz="3200" b="1" dirty="0" smtClean="0">
                <a:latin typeface="Agency FB" pitchFamily="34" charset="0"/>
              </a:rPr>
              <a:t>TV</a:t>
            </a:r>
          </a:p>
          <a:p>
            <a:pPr marL="1714500" lvl="3" indent="-342900">
              <a:buFont typeface="+mj-lt"/>
              <a:buAutoNum type="arabicPeriod"/>
            </a:pPr>
            <a:r>
              <a:rPr lang="en-IN" sz="3200" b="1" dirty="0" smtClean="0">
                <a:latin typeface="Agency FB" pitchFamily="34" charset="0"/>
              </a:rPr>
              <a:t>Radio</a:t>
            </a:r>
          </a:p>
          <a:p>
            <a:pPr marL="1714500" lvl="3" indent="-342900">
              <a:buFont typeface="+mj-lt"/>
              <a:buAutoNum type="arabicPeriod"/>
            </a:pPr>
            <a:r>
              <a:rPr lang="en-IN" sz="3200" b="1" dirty="0" smtClean="0">
                <a:latin typeface="Agency FB" pitchFamily="34" charset="0"/>
              </a:rPr>
              <a:t>Internet</a:t>
            </a:r>
            <a:endParaRPr lang="en-IN" sz="3200" b="1" dirty="0">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800" decel="100000"/>
                                        <p:tgtEl>
                                          <p:spTgt spid="4">
                                            <p:txEl>
                                              <p:pRg st="1" end="1"/>
                                            </p:txEl>
                                          </p:spTgt>
                                        </p:tgtEl>
                                      </p:cBhvr>
                                    </p:animEffect>
                                    <p:anim calcmode="lin" valueType="num">
                                      <p:cBhvr>
                                        <p:cTn id="8"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800" decel="100000"/>
                                        <p:tgtEl>
                                          <p:spTgt spid="4">
                                            <p:txEl>
                                              <p:pRg st="2" end="2"/>
                                            </p:txEl>
                                          </p:spTgt>
                                        </p:tgtEl>
                                      </p:cBhvr>
                                    </p:animEffect>
                                    <p:anim calcmode="lin" valueType="num">
                                      <p:cBhvr>
                                        <p:cTn id="16"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800" decel="100000"/>
                                        <p:tgtEl>
                                          <p:spTgt spid="4">
                                            <p:txEl>
                                              <p:pRg st="3" end="3"/>
                                            </p:txEl>
                                          </p:spTgt>
                                        </p:tgtEl>
                                      </p:cBhvr>
                                    </p:animEffect>
                                    <p:anim calcmode="lin" valueType="num">
                                      <p:cBhvr>
                                        <p:cTn id="24"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800" decel="100000"/>
                                        <p:tgtEl>
                                          <p:spTgt spid="4">
                                            <p:txEl>
                                              <p:pRg st="4" end="4"/>
                                            </p:txEl>
                                          </p:spTgt>
                                        </p:tgtEl>
                                      </p:cBhvr>
                                    </p:animEffect>
                                    <p:anim calcmode="lin" valueType="num">
                                      <p:cBhvr>
                                        <p:cTn id="32" dur="800" decel="100000" fill="hold"/>
                                        <p:tgtEl>
                                          <p:spTgt spid="4">
                                            <p:txEl>
                                              <p:pRg st="4" end="4"/>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4">
                                            <p:txEl>
                                              <p:pRg st="4" end="4"/>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4">
                                            <p:txEl>
                                              <p:pRg st="4" end="4"/>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
                                            <p:txEl>
                                              <p:pRg st="4" end="4"/>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428596" y="548326"/>
            <a:ext cx="5570756" cy="523220"/>
          </a:xfrm>
          <a:prstGeom prst="rect">
            <a:avLst/>
          </a:prstGeom>
        </p:spPr>
        <p:txBody>
          <a:bodyPr wrap="none">
            <a:spAutoFit/>
          </a:bodyPr>
          <a:lstStyle/>
          <a:p>
            <a:r>
              <a:rPr lang="en-IN" sz="2800" b="1" dirty="0" smtClean="0">
                <a:latin typeface="Agency FB" pitchFamily="34" charset="0"/>
              </a:rPr>
              <a:t>WHY REPORTING FOR VARIOUS MEDIA DIFFER</a:t>
            </a:r>
            <a:endParaRPr lang="en-IN" sz="2800" b="1" dirty="0">
              <a:latin typeface="Agency FB" pitchFamily="34" charset="0"/>
            </a:endParaRPr>
          </a:p>
        </p:txBody>
      </p:sp>
      <p:sp>
        <p:nvSpPr>
          <p:cNvPr id="3" name="Rectangle 2"/>
          <p:cNvSpPr/>
          <p:nvPr/>
        </p:nvSpPr>
        <p:spPr>
          <a:xfrm>
            <a:off x="3143240" y="1571612"/>
            <a:ext cx="4572000" cy="4708981"/>
          </a:xfrm>
          <a:prstGeom prst="rect">
            <a:avLst/>
          </a:prstGeom>
        </p:spPr>
        <p:txBody>
          <a:bodyPr>
            <a:spAutoFit/>
          </a:bodyPr>
          <a:lstStyle/>
          <a:p>
            <a:pPr>
              <a:lnSpc>
                <a:spcPct val="150000"/>
              </a:lnSpc>
              <a:buFont typeface="Wingdings" pitchFamily="2" charset="2"/>
              <a:buChar char="q"/>
            </a:pPr>
            <a:r>
              <a:rPr lang="en-IN" sz="2000" b="1" dirty="0" smtClean="0">
                <a:latin typeface="Agency FB" pitchFamily="34" charset="0"/>
              </a:rPr>
              <a:t>The Print Media Relies More On Words And Photographs</a:t>
            </a:r>
          </a:p>
          <a:p>
            <a:pPr>
              <a:lnSpc>
                <a:spcPct val="150000"/>
              </a:lnSpc>
              <a:buFont typeface="Wingdings" pitchFamily="2" charset="2"/>
              <a:buChar char="q"/>
            </a:pPr>
            <a:endParaRPr lang="en-IN" sz="2000" b="1" dirty="0" smtClean="0">
              <a:latin typeface="Agency FB" pitchFamily="34" charset="0"/>
            </a:endParaRPr>
          </a:p>
          <a:p>
            <a:pPr>
              <a:lnSpc>
                <a:spcPct val="150000"/>
              </a:lnSpc>
              <a:buFont typeface="Wingdings" pitchFamily="2" charset="2"/>
              <a:buChar char="q"/>
            </a:pPr>
            <a:r>
              <a:rPr lang="en-IN" sz="2000" b="1" dirty="0" smtClean="0">
                <a:latin typeface="Agency FB" pitchFamily="34" charset="0"/>
              </a:rPr>
              <a:t> The Television News Requires Visuals Or Videos </a:t>
            </a:r>
          </a:p>
          <a:p>
            <a:pPr>
              <a:lnSpc>
                <a:spcPct val="150000"/>
              </a:lnSpc>
              <a:buFont typeface="Wingdings" pitchFamily="2" charset="2"/>
              <a:buChar char="q"/>
            </a:pPr>
            <a:endParaRPr lang="en-IN" sz="2000" b="1" dirty="0" smtClean="0">
              <a:latin typeface="Agency FB" pitchFamily="34" charset="0"/>
            </a:endParaRPr>
          </a:p>
          <a:p>
            <a:pPr>
              <a:lnSpc>
                <a:spcPct val="150000"/>
              </a:lnSpc>
              <a:buFont typeface="Wingdings" pitchFamily="2" charset="2"/>
              <a:buChar char="q"/>
            </a:pPr>
            <a:r>
              <a:rPr lang="en-IN" sz="2000" b="1" dirty="0" smtClean="0">
                <a:latin typeface="Agency FB" pitchFamily="34" charset="0"/>
              </a:rPr>
              <a:t>The Radio News Is Delivered In The Form Of Sound  </a:t>
            </a:r>
          </a:p>
          <a:p>
            <a:pPr>
              <a:lnSpc>
                <a:spcPct val="150000"/>
              </a:lnSpc>
              <a:buFont typeface="Wingdings" pitchFamily="2" charset="2"/>
              <a:buChar char="q"/>
            </a:pPr>
            <a:endParaRPr lang="en-IN" sz="2000" b="1" dirty="0" smtClean="0">
              <a:latin typeface="Agency FB" pitchFamily="34" charset="0"/>
            </a:endParaRPr>
          </a:p>
          <a:p>
            <a:pPr>
              <a:lnSpc>
                <a:spcPct val="150000"/>
              </a:lnSpc>
              <a:buFont typeface="Wingdings" pitchFamily="2" charset="2"/>
              <a:buChar char="q"/>
            </a:pPr>
            <a:r>
              <a:rPr lang="en-IN" sz="2000" b="1" dirty="0" smtClean="0">
                <a:latin typeface="Agency FB" pitchFamily="34" charset="0"/>
              </a:rPr>
              <a:t>The Online News Can Present The News Using All Word, Video, Audio And Photographs</a:t>
            </a:r>
            <a:endParaRPr lang="en-IN" sz="2000" b="1" dirty="0">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2000" r="-52000"/>
          </a:stretch>
        </a:blipFill>
        <a:effectLst/>
      </p:bgPr>
    </p:bg>
    <p:spTree>
      <p:nvGrpSpPr>
        <p:cNvPr id="1" name=""/>
        <p:cNvGrpSpPr/>
        <p:nvPr/>
      </p:nvGrpSpPr>
      <p:grpSpPr>
        <a:xfrm>
          <a:off x="0" y="0"/>
          <a:ext cx="0" cy="0"/>
          <a:chOff x="0" y="0"/>
          <a:chExt cx="0" cy="0"/>
        </a:xfrm>
      </p:grpSpPr>
      <p:sp>
        <p:nvSpPr>
          <p:cNvPr id="3" name="TextBox 2"/>
          <p:cNvSpPr txBox="1"/>
          <p:nvPr/>
        </p:nvSpPr>
        <p:spPr>
          <a:xfrm>
            <a:off x="4572000" y="3429000"/>
            <a:ext cx="4071934" cy="1354217"/>
          </a:xfrm>
          <a:prstGeom prst="rect">
            <a:avLst/>
          </a:prstGeom>
          <a:noFill/>
        </p:spPr>
        <p:txBody>
          <a:bodyPr wrap="square" rtlCol="0">
            <a:spAutoFit/>
          </a:bodyPr>
          <a:lstStyle/>
          <a:p>
            <a:r>
              <a:rPr lang="en-IN" sz="5400" b="1" dirty="0" smtClean="0">
                <a:solidFill>
                  <a:schemeClr val="bg1"/>
                </a:solidFill>
                <a:latin typeface="Agency FB" pitchFamily="34" charset="0"/>
              </a:rPr>
              <a:t>News process</a:t>
            </a:r>
          </a:p>
          <a:p>
            <a:endParaRPr lang="en-IN" sz="2800" b="1" dirty="0">
              <a:solidFill>
                <a:schemeClr val="bg1"/>
              </a:solidFill>
              <a:latin typeface="Agency FB" pitchFamily="34" charset="0"/>
            </a:endParaRPr>
          </a:p>
        </p:txBody>
      </p:sp>
      <p:sp>
        <p:nvSpPr>
          <p:cNvPr id="4" name="TextBox 3"/>
          <p:cNvSpPr txBox="1"/>
          <p:nvPr/>
        </p:nvSpPr>
        <p:spPr>
          <a:xfrm>
            <a:off x="2286554" y="2083820"/>
            <a:ext cx="2357454" cy="523220"/>
          </a:xfrm>
          <a:prstGeom prst="rect">
            <a:avLst/>
          </a:prstGeom>
          <a:noFill/>
        </p:spPr>
        <p:txBody>
          <a:bodyPr wrap="square" rtlCol="0">
            <a:spAutoFit/>
          </a:bodyPr>
          <a:lstStyle/>
          <a:p>
            <a:r>
              <a:rPr lang="en-IN" sz="2800" b="1" dirty="0" smtClean="0">
                <a:latin typeface="Agency FB" pitchFamily="34" charset="0"/>
              </a:rPr>
              <a:t>News gathering</a:t>
            </a:r>
            <a:endParaRPr lang="en-IN" sz="2800" b="1" dirty="0">
              <a:latin typeface="Agency FB" pitchFamily="34" charset="0"/>
            </a:endParaRPr>
          </a:p>
        </p:txBody>
      </p:sp>
      <p:sp>
        <p:nvSpPr>
          <p:cNvPr id="5" name="TextBox 4"/>
          <p:cNvSpPr txBox="1"/>
          <p:nvPr/>
        </p:nvSpPr>
        <p:spPr>
          <a:xfrm>
            <a:off x="7851120" y="5085184"/>
            <a:ext cx="1761440" cy="523220"/>
          </a:xfrm>
          <a:prstGeom prst="rect">
            <a:avLst/>
          </a:prstGeom>
          <a:noFill/>
        </p:spPr>
        <p:txBody>
          <a:bodyPr wrap="square" rtlCol="0">
            <a:spAutoFit/>
          </a:bodyPr>
          <a:lstStyle/>
          <a:p>
            <a:r>
              <a:rPr lang="en-IN" sz="2800" b="1" dirty="0" smtClean="0">
                <a:latin typeface="Agency FB" pitchFamily="34" charset="0"/>
              </a:rPr>
              <a:t>Reporting</a:t>
            </a:r>
            <a:r>
              <a:rPr lang="en-IN" b="1" dirty="0" smtClean="0">
                <a:latin typeface="Agency FB" pitchFamily="34" charset="0"/>
              </a:rPr>
              <a:t> </a:t>
            </a:r>
            <a:endParaRPr lang="en-IN" b="1" dirty="0">
              <a:latin typeface="Agency FB" pitchFamily="34" charset="0"/>
            </a:endParaRPr>
          </a:p>
        </p:txBody>
      </p:sp>
      <p:sp>
        <p:nvSpPr>
          <p:cNvPr id="6" name="TextBox 5"/>
          <p:cNvSpPr txBox="1"/>
          <p:nvPr/>
        </p:nvSpPr>
        <p:spPr>
          <a:xfrm>
            <a:off x="7290809" y="1484784"/>
            <a:ext cx="2321751" cy="523220"/>
          </a:xfrm>
          <a:prstGeom prst="rect">
            <a:avLst/>
          </a:prstGeom>
          <a:noFill/>
        </p:spPr>
        <p:txBody>
          <a:bodyPr wrap="square" rtlCol="0">
            <a:spAutoFit/>
          </a:bodyPr>
          <a:lstStyle/>
          <a:p>
            <a:r>
              <a:rPr lang="en-IN" sz="2800" b="1" dirty="0" smtClean="0">
                <a:latin typeface="Agency FB" pitchFamily="34" charset="0"/>
              </a:rPr>
              <a:t>News writing</a:t>
            </a:r>
            <a:endParaRPr lang="en-IN" sz="2400" b="1" dirty="0">
              <a:latin typeface="Agency FB" pitchFamily="34" charset="0"/>
            </a:endParaRPr>
          </a:p>
        </p:txBody>
      </p:sp>
      <p:sp>
        <p:nvSpPr>
          <p:cNvPr id="8" name="TextBox 7"/>
          <p:cNvSpPr txBox="1"/>
          <p:nvPr/>
        </p:nvSpPr>
        <p:spPr>
          <a:xfrm>
            <a:off x="3071802" y="6000768"/>
            <a:ext cx="2580318" cy="523220"/>
          </a:xfrm>
          <a:prstGeom prst="rect">
            <a:avLst/>
          </a:prstGeom>
          <a:noFill/>
        </p:spPr>
        <p:txBody>
          <a:bodyPr wrap="square" rtlCol="0">
            <a:spAutoFit/>
          </a:bodyPr>
          <a:lstStyle/>
          <a:p>
            <a:r>
              <a:rPr lang="en-IN" sz="2800" b="1" dirty="0" smtClean="0">
                <a:latin typeface="Agency FB" pitchFamily="34" charset="0"/>
              </a:rPr>
              <a:t>News presentation</a:t>
            </a:r>
            <a:endParaRPr lang="en-IN" sz="2800" b="1" dirty="0">
              <a:latin typeface="Agency FB" pitchFamily="34"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wpr-agency-logo-footer.png"/>
          <p:cNvPicPr>
            <a:picLocks noChangeAspect="1"/>
          </p:cNvPicPr>
          <p:nvPr/>
        </p:nvPicPr>
        <p:blipFill>
          <a:blip r:embed="rId2"/>
          <a:stretch>
            <a:fillRect/>
          </a:stretch>
        </p:blipFill>
        <p:spPr>
          <a:xfrm>
            <a:off x="714348" y="428604"/>
            <a:ext cx="2733675" cy="1724025"/>
          </a:xfrm>
          <a:prstGeom prst="rect">
            <a:avLst/>
          </a:prstGeom>
        </p:spPr>
      </p:pic>
      <p:sp>
        <p:nvSpPr>
          <p:cNvPr id="3" name="TextBox 2"/>
          <p:cNvSpPr txBox="1"/>
          <p:nvPr/>
        </p:nvSpPr>
        <p:spPr>
          <a:xfrm>
            <a:off x="5143504" y="-357214"/>
            <a:ext cx="4071966" cy="7232749"/>
          </a:xfrm>
          <a:prstGeom prst="rect">
            <a:avLst/>
          </a:prstGeom>
          <a:noFill/>
        </p:spPr>
        <p:txBody>
          <a:bodyPr wrap="square" rtlCol="0">
            <a:spAutoFit/>
          </a:bodyPr>
          <a:lstStyle/>
          <a:p>
            <a:r>
              <a:rPr lang="en-IN" sz="9600" b="1" dirty="0" smtClean="0">
                <a:latin typeface="Agency FB" pitchFamily="34" charset="0"/>
              </a:rPr>
              <a:t>w</a:t>
            </a:r>
            <a:r>
              <a:rPr lang="en-IN" sz="5400" b="1" dirty="0" smtClean="0">
                <a:latin typeface="Agency FB" pitchFamily="34" charset="0"/>
              </a:rPr>
              <a:t>ho? </a:t>
            </a:r>
          </a:p>
          <a:p>
            <a:r>
              <a:rPr lang="en-IN" sz="8800" b="1" dirty="0" smtClean="0">
                <a:latin typeface="Agency FB" pitchFamily="34" charset="0"/>
              </a:rPr>
              <a:t>w</a:t>
            </a:r>
            <a:r>
              <a:rPr lang="en-IN" sz="5400" b="1" dirty="0" smtClean="0">
                <a:latin typeface="Agency FB" pitchFamily="34" charset="0"/>
              </a:rPr>
              <a:t>hat? </a:t>
            </a:r>
          </a:p>
          <a:p>
            <a:r>
              <a:rPr lang="en-IN" sz="9600" b="1" dirty="0" smtClean="0">
                <a:latin typeface="Agency FB" pitchFamily="34" charset="0"/>
              </a:rPr>
              <a:t>w</a:t>
            </a:r>
            <a:r>
              <a:rPr lang="en-IN" sz="5400" b="1" dirty="0" smtClean="0">
                <a:latin typeface="Agency FB" pitchFamily="34" charset="0"/>
              </a:rPr>
              <a:t>hen? </a:t>
            </a:r>
          </a:p>
          <a:p>
            <a:r>
              <a:rPr lang="en-IN" sz="9600" b="1" dirty="0" smtClean="0">
                <a:latin typeface="Agency FB" pitchFamily="34" charset="0"/>
              </a:rPr>
              <a:t>w</a:t>
            </a:r>
            <a:r>
              <a:rPr lang="en-IN" sz="5400" b="1" dirty="0" smtClean="0">
                <a:latin typeface="Agency FB" pitchFamily="34" charset="0"/>
              </a:rPr>
              <a:t>here? </a:t>
            </a:r>
          </a:p>
          <a:p>
            <a:r>
              <a:rPr lang="en-IN" sz="8800" b="1" dirty="0" smtClean="0">
                <a:latin typeface="Agency FB" pitchFamily="34" charset="0"/>
              </a:rPr>
              <a:t>w</a:t>
            </a:r>
            <a:r>
              <a:rPr lang="en-IN" sz="5400" b="1" dirty="0" smtClean="0">
                <a:latin typeface="Agency FB" pitchFamily="34" charset="0"/>
              </a:rPr>
              <a:t>hy? </a:t>
            </a:r>
            <a:endParaRPr lang="en-IN" sz="5400" b="1" dirty="0">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80">
                                          <p:stCondLst>
                                            <p:cond delay="0"/>
                                          </p:stCondLst>
                                        </p:cTn>
                                        <p:tgtEl>
                                          <p:spTgt spid="3">
                                            <p:txEl>
                                              <p:pRg st="1" end="1"/>
                                            </p:txEl>
                                          </p:spTgt>
                                        </p:tgtEl>
                                      </p:cBhvr>
                                    </p:animEffect>
                                    <p:anim calcmode="lin" valueType="num">
                                      <p:cBhvr>
                                        <p:cTn id="1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1" end="1"/>
                                            </p:txEl>
                                          </p:spTgt>
                                        </p:tgtEl>
                                      </p:cBhvr>
                                      <p:to x="100000" y="60000"/>
                                    </p:animScale>
                                    <p:animScale>
                                      <p:cBhvr>
                                        <p:cTn id="21" dur="166" decel="50000">
                                          <p:stCondLst>
                                            <p:cond delay="676"/>
                                          </p:stCondLst>
                                        </p:cTn>
                                        <p:tgtEl>
                                          <p:spTgt spid="3">
                                            <p:txEl>
                                              <p:pRg st="1" end="1"/>
                                            </p:txEl>
                                          </p:spTgt>
                                        </p:tgtEl>
                                      </p:cBhvr>
                                      <p:to x="100000" y="100000"/>
                                    </p:animScale>
                                    <p:animScale>
                                      <p:cBhvr>
                                        <p:cTn id="22" dur="26">
                                          <p:stCondLst>
                                            <p:cond delay="1312"/>
                                          </p:stCondLst>
                                        </p:cTn>
                                        <p:tgtEl>
                                          <p:spTgt spid="3">
                                            <p:txEl>
                                              <p:pRg st="1" end="1"/>
                                            </p:txEl>
                                          </p:spTgt>
                                        </p:tgtEl>
                                      </p:cBhvr>
                                      <p:to x="100000" y="80000"/>
                                    </p:animScale>
                                    <p:animScale>
                                      <p:cBhvr>
                                        <p:cTn id="23" dur="166" decel="50000">
                                          <p:stCondLst>
                                            <p:cond delay="1338"/>
                                          </p:stCondLst>
                                        </p:cTn>
                                        <p:tgtEl>
                                          <p:spTgt spid="3">
                                            <p:txEl>
                                              <p:pRg st="1" end="1"/>
                                            </p:txEl>
                                          </p:spTgt>
                                        </p:tgtEl>
                                      </p:cBhvr>
                                      <p:to x="100000" y="100000"/>
                                    </p:animScale>
                                    <p:animScale>
                                      <p:cBhvr>
                                        <p:cTn id="24" dur="26">
                                          <p:stCondLst>
                                            <p:cond delay="1642"/>
                                          </p:stCondLst>
                                        </p:cTn>
                                        <p:tgtEl>
                                          <p:spTgt spid="3">
                                            <p:txEl>
                                              <p:pRg st="1" end="1"/>
                                            </p:txEl>
                                          </p:spTgt>
                                        </p:tgtEl>
                                      </p:cBhvr>
                                      <p:to x="100000" y="90000"/>
                                    </p:animScale>
                                    <p:animScale>
                                      <p:cBhvr>
                                        <p:cTn id="25" dur="166" decel="50000">
                                          <p:stCondLst>
                                            <p:cond delay="1668"/>
                                          </p:stCondLst>
                                        </p:cTn>
                                        <p:tgtEl>
                                          <p:spTgt spid="3">
                                            <p:txEl>
                                              <p:pRg st="1" end="1"/>
                                            </p:txEl>
                                          </p:spTgt>
                                        </p:tgtEl>
                                      </p:cBhvr>
                                      <p:to x="100000" y="100000"/>
                                    </p:animScale>
                                    <p:animScale>
                                      <p:cBhvr>
                                        <p:cTn id="26" dur="26">
                                          <p:stCondLst>
                                            <p:cond delay="1808"/>
                                          </p:stCondLst>
                                        </p:cTn>
                                        <p:tgtEl>
                                          <p:spTgt spid="3">
                                            <p:txEl>
                                              <p:pRg st="1" end="1"/>
                                            </p:txEl>
                                          </p:spTgt>
                                        </p:tgtEl>
                                      </p:cBhvr>
                                      <p:to x="100000" y="95000"/>
                                    </p:animScale>
                                    <p:animScale>
                                      <p:cBhvr>
                                        <p:cTn id="27" dur="166" decel="50000">
                                          <p:stCondLst>
                                            <p:cond delay="1834"/>
                                          </p:stCondLst>
                                        </p:cTn>
                                        <p:tgtEl>
                                          <p:spTgt spid="3">
                                            <p:txEl>
                                              <p:pRg st="1" end="1"/>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2000"/>
                                        <p:tgtEl>
                                          <p:spTgt spid="3">
                                            <p:txEl>
                                              <p:pRg st="2" end="2"/>
                                            </p:txEl>
                                          </p:spTgt>
                                        </p:tgtEl>
                                      </p:cBhvr>
                                    </p:animEffect>
                                    <p:anim calcmode="lin" valueType="num">
                                      <p:cBhvr>
                                        <p:cTn id="33"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34"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5"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58" presetClass="entr" presetSubtype="0" accel="10000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1"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16200000" scaled="0"/>
          <a:tileRect/>
        </a:gradFill>
        <a:effectLst/>
      </p:bgPr>
    </p:bg>
    <p:spTree>
      <p:nvGrpSpPr>
        <p:cNvPr id="1" name=""/>
        <p:cNvGrpSpPr/>
        <p:nvPr/>
      </p:nvGrpSpPr>
      <p:grpSpPr>
        <a:xfrm>
          <a:off x="0" y="0"/>
          <a:ext cx="0" cy="0"/>
          <a:chOff x="0" y="0"/>
          <a:chExt cx="0" cy="0"/>
        </a:xfrm>
      </p:grpSpPr>
      <p:sp>
        <p:nvSpPr>
          <p:cNvPr id="3" name="Rectangle 2"/>
          <p:cNvSpPr/>
          <p:nvPr/>
        </p:nvSpPr>
        <p:spPr>
          <a:xfrm>
            <a:off x="319489" y="675497"/>
            <a:ext cx="8181601" cy="5611023"/>
          </a:xfrm>
          <a:prstGeom prst="rect">
            <a:avLst/>
          </a:prstGeom>
        </p:spPr>
        <p:txBody>
          <a:bodyPr wrap="square">
            <a:spAutoFit/>
          </a:bodyPr>
          <a:lstStyle/>
          <a:p>
            <a:r>
              <a:rPr lang="en-IN" dirty="0" smtClean="0"/>
              <a:t> </a:t>
            </a:r>
            <a:r>
              <a:rPr lang="en-IN" sz="3200" b="1" dirty="0" smtClean="0">
                <a:latin typeface="Algerian" pitchFamily="82" charset="0"/>
              </a:rPr>
              <a:t>Types of Reporting: </a:t>
            </a:r>
            <a:endParaRPr lang="en-IN" sz="2000" dirty="0" smtClean="0">
              <a:latin typeface="Bauhaus 93" pitchFamily="82" charset="0"/>
            </a:endParaRPr>
          </a:p>
          <a:p>
            <a:pPr lvl="8">
              <a:lnSpc>
                <a:spcPct val="150000"/>
              </a:lnSpc>
            </a:pPr>
            <a:r>
              <a:rPr lang="en-IN" sz="2000" dirty="0" smtClean="0">
                <a:latin typeface="Bauhaus 93" pitchFamily="82" charset="0"/>
              </a:rPr>
              <a:t>1. Crime Reporting</a:t>
            </a:r>
          </a:p>
          <a:p>
            <a:pPr lvl="8">
              <a:lnSpc>
                <a:spcPct val="150000"/>
              </a:lnSpc>
            </a:pPr>
            <a:r>
              <a:rPr lang="en-IN" sz="2000" dirty="0" smtClean="0">
                <a:latin typeface="Bauhaus 93" pitchFamily="82" charset="0"/>
              </a:rPr>
              <a:t>2. Court Reporting</a:t>
            </a:r>
          </a:p>
          <a:p>
            <a:pPr lvl="8">
              <a:lnSpc>
                <a:spcPct val="150000"/>
              </a:lnSpc>
            </a:pPr>
            <a:r>
              <a:rPr lang="en-IN" sz="2000" dirty="0" smtClean="0">
                <a:latin typeface="Bauhaus 93" pitchFamily="82" charset="0"/>
              </a:rPr>
              <a:t>3. Health Reporting</a:t>
            </a:r>
          </a:p>
          <a:p>
            <a:pPr lvl="8">
              <a:lnSpc>
                <a:spcPct val="150000"/>
              </a:lnSpc>
            </a:pPr>
            <a:r>
              <a:rPr lang="en-IN" sz="2000" dirty="0" smtClean="0">
                <a:latin typeface="Bauhaus 93" pitchFamily="82" charset="0"/>
              </a:rPr>
              <a:t>4. Education Reporting</a:t>
            </a:r>
          </a:p>
          <a:p>
            <a:pPr lvl="8">
              <a:lnSpc>
                <a:spcPct val="150000"/>
              </a:lnSpc>
            </a:pPr>
            <a:r>
              <a:rPr lang="en-IN" sz="2000" dirty="0" smtClean="0">
                <a:latin typeface="Bauhaus 93" pitchFamily="82" charset="0"/>
              </a:rPr>
              <a:t>5. Political Reporting</a:t>
            </a:r>
          </a:p>
          <a:p>
            <a:pPr lvl="8">
              <a:lnSpc>
                <a:spcPct val="150000"/>
              </a:lnSpc>
            </a:pPr>
            <a:r>
              <a:rPr lang="en-IN" sz="2000" dirty="0" smtClean="0">
                <a:latin typeface="Bauhaus 93" pitchFamily="82" charset="0"/>
              </a:rPr>
              <a:t>6. Business Reporting</a:t>
            </a:r>
          </a:p>
          <a:p>
            <a:pPr lvl="8">
              <a:lnSpc>
                <a:spcPct val="150000"/>
              </a:lnSpc>
            </a:pPr>
            <a:r>
              <a:rPr lang="en-IN" sz="2000" dirty="0" smtClean="0">
                <a:latin typeface="Bauhaus 93" pitchFamily="82" charset="0"/>
              </a:rPr>
              <a:t>7. Science &amp; Technology Reporting</a:t>
            </a:r>
          </a:p>
          <a:p>
            <a:pPr lvl="8">
              <a:lnSpc>
                <a:spcPct val="150000"/>
              </a:lnSpc>
            </a:pPr>
            <a:r>
              <a:rPr lang="en-IN" sz="2000" dirty="0" smtClean="0">
                <a:latin typeface="Bauhaus 93" pitchFamily="82" charset="0"/>
              </a:rPr>
              <a:t>8. Sport Reporting</a:t>
            </a:r>
          </a:p>
          <a:p>
            <a:pPr lvl="8">
              <a:lnSpc>
                <a:spcPct val="150000"/>
              </a:lnSpc>
            </a:pPr>
            <a:r>
              <a:rPr lang="en-IN" sz="2000" dirty="0" smtClean="0">
                <a:latin typeface="Bauhaus 93" pitchFamily="82" charset="0"/>
              </a:rPr>
              <a:t>9. Culture Reporting</a:t>
            </a:r>
          </a:p>
          <a:p>
            <a:pPr lvl="8">
              <a:lnSpc>
                <a:spcPct val="150000"/>
              </a:lnSpc>
            </a:pPr>
            <a:r>
              <a:rPr lang="en-IN" sz="2000" dirty="0" smtClean="0">
                <a:latin typeface="Bauhaus 93" pitchFamily="82" charset="0"/>
              </a:rPr>
              <a:t>10. Civil Administration Reporting</a:t>
            </a:r>
          </a:p>
          <a:p>
            <a:pPr lvl="8">
              <a:lnSpc>
                <a:spcPct val="150000"/>
              </a:lnSpc>
            </a:pPr>
            <a:endParaRPr lang="en-IN" sz="2000" dirty="0">
              <a:latin typeface="Bauhaus 93"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nodeType="clickEffect">
                                  <p:stCondLst>
                                    <p:cond delay="0"/>
                                  </p:stCondLst>
                                  <p:iterate type="lt">
                                    <p:tmPct val="50000"/>
                                  </p:iterate>
                                  <p:childTnLst>
                                    <p:set>
                                      <p:cBhvr>
                                        <p:cTn id="14" dur="1" fill="hold">
                                          <p:stCondLst>
                                            <p:cond delay="0"/>
                                          </p:stCondLst>
                                        </p:cTn>
                                        <p:tgtEl>
                                          <p:spTgt spid="3">
                                            <p:txEl>
                                              <p:pRg st="1" end="1"/>
                                            </p:txEl>
                                          </p:spTgt>
                                        </p:tgtEl>
                                        <p:attrNameLst>
                                          <p:attrName>style.visibility</p:attrName>
                                        </p:attrNameLst>
                                      </p:cBhvr>
                                      <p:to>
                                        <p:strVal val="visible"/>
                                      </p:to>
                                    </p:set>
                                    <p:set>
                                      <p:cBhvr>
                                        <p:cTn id="15" dur="455" fill="hold">
                                          <p:stCondLst>
                                            <p:cond delay="0"/>
                                          </p:stCondLst>
                                        </p:cTn>
                                        <p:tgtEl>
                                          <p:spTgt spid="3">
                                            <p:txEl>
                                              <p:pRg st="1" end="1"/>
                                            </p:txEl>
                                          </p:spTgt>
                                        </p:tgtEl>
                                        <p:attrNameLst>
                                          <p:attrName>style.rotation</p:attrName>
                                        </p:attrNameLst>
                                      </p:cBhvr>
                                      <p:to>
                                        <p:strVal val="-45.0"/>
                                      </p:to>
                                    </p:set>
                                    <p:anim calcmode="lin" valueType="num">
                                      <p:cBhvr>
                                        <p:cTn id="16"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par>
                                <p:cTn id="20" presetID="38" presetClass="entr" presetSubtype="0" accel="50000" fill="hold" nodeType="withEffect">
                                  <p:stCondLst>
                                    <p:cond delay="0"/>
                                  </p:stCondLst>
                                  <p:iterate type="lt">
                                    <p:tmPct val="50000"/>
                                  </p:iterate>
                                  <p:childTnLst>
                                    <p:set>
                                      <p:cBhvr>
                                        <p:cTn id="21" dur="1" fill="hold">
                                          <p:stCondLst>
                                            <p:cond delay="0"/>
                                          </p:stCondLst>
                                        </p:cTn>
                                        <p:tgtEl>
                                          <p:spTgt spid="3">
                                            <p:txEl>
                                              <p:pRg st="2" end="2"/>
                                            </p:txEl>
                                          </p:spTgt>
                                        </p:tgtEl>
                                        <p:attrNameLst>
                                          <p:attrName>style.visibility</p:attrName>
                                        </p:attrNameLst>
                                      </p:cBhvr>
                                      <p:to>
                                        <p:strVal val="visible"/>
                                      </p:to>
                                    </p:set>
                                    <p:set>
                                      <p:cBhvr>
                                        <p:cTn id="22" dur="455" fill="hold">
                                          <p:stCondLst>
                                            <p:cond delay="0"/>
                                          </p:stCondLst>
                                        </p:cTn>
                                        <p:tgtEl>
                                          <p:spTgt spid="3">
                                            <p:txEl>
                                              <p:pRg st="2" end="2"/>
                                            </p:txEl>
                                          </p:spTgt>
                                        </p:tgtEl>
                                        <p:attrNameLst>
                                          <p:attrName>style.rotation</p:attrName>
                                        </p:attrNameLst>
                                      </p:cBhvr>
                                      <p:to>
                                        <p:strVal val="-45.0"/>
                                      </p:to>
                                    </p:set>
                                    <p:anim calcmode="lin" valueType="num">
                                      <p:cBhvr>
                                        <p:cTn id="23"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par>
                                <p:cTn id="27" presetID="38" presetClass="entr" presetSubtype="0" accel="50000" fill="hold" nodeType="withEffect">
                                  <p:stCondLst>
                                    <p:cond delay="0"/>
                                  </p:stCondLst>
                                  <p:iterate type="lt">
                                    <p:tmPct val="50000"/>
                                  </p:iterate>
                                  <p:childTnLst>
                                    <p:set>
                                      <p:cBhvr>
                                        <p:cTn id="28" dur="1" fill="hold">
                                          <p:stCondLst>
                                            <p:cond delay="0"/>
                                          </p:stCondLst>
                                        </p:cTn>
                                        <p:tgtEl>
                                          <p:spTgt spid="3">
                                            <p:txEl>
                                              <p:pRg st="3" end="3"/>
                                            </p:txEl>
                                          </p:spTgt>
                                        </p:tgtEl>
                                        <p:attrNameLst>
                                          <p:attrName>style.visibility</p:attrName>
                                        </p:attrNameLst>
                                      </p:cBhvr>
                                      <p:to>
                                        <p:strVal val="visible"/>
                                      </p:to>
                                    </p:set>
                                    <p:set>
                                      <p:cBhvr>
                                        <p:cTn id="29" dur="455" fill="hold">
                                          <p:stCondLst>
                                            <p:cond delay="0"/>
                                          </p:stCondLst>
                                        </p:cTn>
                                        <p:tgtEl>
                                          <p:spTgt spid="3">
                                            <p:txEl>
                                              <p:pRg st="3" end="3"/>
                                            </p:txEl>
                                          </p:spTgt>
                                        </p:tgtEl>
                                        <p:attrNameLst>
                                          <p:attrName>style.rotation</p:attrName>
                                        </p:attrNameLst>
                                      </p:cBhvr>
                                      <p:to>
                                        <p:strVal val="-45.0"/>
                                      </p:to>
                                    </p:set>
                                    <p:anim calcmode="lin" valueType="num">
                                      <p:cBhvr>
                                        <p:cTn id="30"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par>
                                <p:cTn id="34" presetID="38" presetClass="entr" presetSubtype="0" accel="50000" fill="hold" nodeType="withEffect">
                                  <p:stCondLst>
                                    <p:cond delay="0"/>
                                  </p:stCondLst>
                                  <p:iterate type="lt">
                                    <p:tmPct val="50000"/>
                                  </p:iterate>
                                  <p:childTnLst>
                                    <p:set>
                                      <p:cBhvr>
                                        <p:cTn id="35" dur="1" fill="hold">
                                          <p:stCondLst>
                                            <p:cond delay="0"/>
                                          </p:stCondLst>
                                        </p:cTn>
                                        <p:tgtEl>
                                          <p:spTgt spid="3">
                                            <p:txEl>
                                              <p:pRg st="4" end="4"/>
                                            </p:txEl>
                                          </p:spTgt>
                                        </p:tgtEl>
                                        <p:attrNameLst>
                                          <p:attrName>style.visibility</p:attrName>
                                        </p:attrNameLst>
                                      </p:cBhvr>
                                      <p:to>
                                        <p:strVal val="visible"/>
                                      </p:to>
                                    </p:set>
                                    <p:set>
                                      <p:cBhvr>
                                        <p:cTn id="36" dur="455" fill="hold">
                                          <p:stCondLst>
                                            <p:cond delay="0"/>
                                          </p:stCondLst>
                                        </p:cTn>
                                        <p:tgtEl>
                                          <p:spTgt spid="3">
                                            <p:txEl>
                                              <p:pRg st="4" end="4"/>
                                            </p:txEl>
                                          </p:spTgt>
                                        </p:tgtEl>
                                        <p:attrNameLst>
                                          <p:attrName>style.rotation</p:attrName>
                                        </p:attrNameLst>
                                      </p:cBhvr>
                                      <p:to>
                                        <p:strVal val="-45.0"/>
                                      </p:to>
                                    </p:set>
                                    <p:anim calcmode="lin" valueType="num">
                                      <p:cBhvr>
                                        <p:cTn id="37" dur="455" fill="hold">
                                          <p:stCondLst>
                                            <p:cond delay="455"/>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par>
                                <p:cTn id="41" presetID="38" presetClass="entr" presetSubtype="0" accel="50000" fill="hold" nodeType="withEffect">
                                  <p:stCondLst>
                                    <p:cond delay="0"/>
                                  </p:stCondLst>
                                  <p:iterate type="lt">
                                    <p:tmPct val="50000"/>
                                  </p:iterate>
                                  <p:childTnLst>
                                    <p:set>
                                      <p:cBhvr>
                                        <p:cTn id="42" dur="1" fill="hold">
                                          <p:stCondLst>
                                            <p:cond delay="0"/>
                                          </p:stCondLst>
                                        </p:cTn>
                                        <p:tgtEl>
                                          <p:spTgt spid="3">
                                            <p:txEl>
                                              <p:pRg st="5" end="5"/>
                                            </p:txEl>
                                          </p:spTgt>
                                        </p:tgtEl>
                                        <p:attrNameLst>
                                          <p:attrName>style.visibility</p:attrName>
                                        </p:attrNameLst>
                                      </p:cBhvr>
                                      <p:to>
                                        <p:strVal val="visible"/>
                                      </p:to>
                                    </p:set>
                                    <p:set>
                                      <p:cBhvr>
                                        <p:cTn id="43" dur="455" fill="hold">
                                          <p:stCondLst>
                                            <p:cond delay="0"/>
                                          </p:stCondLst>
                                        </p:cTn>
                                        <p:tgtEl>
                                          <p:spTgt spid="3">
                                            <p:txEl>
                                              <p:pRg st="5" end="5"/>
                                            </p:txEl>
                                          </p:spTgt>
                                        </p:tgtEl>
                                        <p:attrNameLst>
                                          <p:attrName>style.rotation</p:attrName>
                                        </p:attrNameLst>
                                      </p:cBhvr>
                                      <p:to>
                                        <p:strVal val="-45.0"/>
                                      </p:to>
                                    </p:set>
                                    <p:anim calcmode="lin" valueType="num">
                                      <p:cBhvr>
                                        <p:cTn id="44" dur="455" fill="hold">
                                          <p:stCondLst>
                                            <p:cond delay="455"/>
                                          </p:stCondLst>
                                        </p:cTn>
                                        <p:tgtEl>
                                          <p:spTgt spid="3">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3">
                                            <p:txEl>
                                              <p:pRg st="5" end="5"/>
                                            </p:txEl>
                                          </p:spTgt>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3">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3">
                                            <p:txEl>
                                              <p:pRg st="5" end="5"/>
                                            </p:txEl>
                                          </p:spTgt>
                                        </p:tgtEl>
                                        <p:attrNameLst>
                                          <p:attrName>ppt_y</p:attrName>
                                        </p:attrNameLst>
                                      </p:cBhvr>
                                      <p:tavLst>
                                        <p:tav tm="0">
                                          <p:val>
                                            <p:strVal val="#ppt_y-(0.354*#ppt_w-0.172*#ppt_h)"/>
                                          </p:val>
                                        </p:tav>
                                        <p:tav tm="100000">
                                          <p:val>
                                            <p:strVal val="#ppt_y"/>
                                          </p:val>
                                        </p:tav>
                                      </p:tavLst>
                                    </p:anim>
                                  </p:childTnLst>
                                </p:cTn>
                              </p:par>
                              <p:par>
                                <p:cTn id="48" presetID="38" presetClass="entr" presetSubtype="0" accel="50000" fill="hold" nodeType="withEffect">
                                  <p:stCondLst>
                                    <p:cond delay="0"/>
                                  </p:stCondLst>
                                  <p:iterate type="lt">
                                    <p:tmPct val="50000"/>
                                  </p:iterate>
                                  <p:childTnLst>
                                    <p:set>
                                      <p:cBhvr>
                                        <p:cTn id="49" dur="1" fill="hold">
                                          <p:stCondLst>
                                            <p:cond delay="0"/>
                                          </p:stCondLst>
                                        </p:cTn>
                                        <p:tgtEl>
                                          <p:spTgt spid="3">
                                            <p:txEl>
                                              <p:pRg st="6" end="6"/>
                                            </p:txEl>
                                          </p:spTgt>
                                        </p:tgtEl>
                                        <p:attrNameLst>
                                          <p:attrName>style.visibility</p:attrName>
                                        </p:attrNameLst>
                                      </p:cBhvr>
                                      <p:to>
                                        <p:strVal val="visible"/>
                                      </p:to>
                                    </p:set>
                                    <p:set>
                                      <p:cBhvr>
                                        <p:cTn id="50" dur="455" fill="hold">
                                          <p:stCondLst>
                                            <p:cond delay="0"/>
                                          </p:stCondLst>
                                        </p:cTn>
                                        <p:tgtEl>
                                          <p:spTgt spid="3">
                                            <p:txEl>
                                              <p:pRg st="6" end="6"/>
                                            </p:txEl>
                                          </p:spTgt>
                                        </p:tgtEl>
                                        <p:attrNameLst>
                                          <p:attrName>style.rotation</p:attrName>
                                        </p:attrNameLst>
                                      </p:cBhvr>
                                      <p:to>
                                        <p:strVal val="-45.0"/>
                                      </p:to>
                                    </p:set>
                                    <p:anim calcmode="lin" valueType="num">
                                      <p:cBhvr>
                                        <p:cTn id="51" dur="455" fill="hold">
                                          <p:stCondLst>
                                            <p:cond delay="455"/>
                                          </p:stCondLst>
                                        </p:cTn>
                                        <p:tgtEl>
                                          <p:spTgt spid="3">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52" dur="455" fill="hold">
                                          <p:stCondLst>
                                            <p:cond delay="0"/>
                                          </p:stCondLst>
                                        </p:cTn>
                                        <p:tgtEl>
                                          <p:spTgt spid="3">
                                            <p:txEl>
                                              <p:pRg st="6" end="6"/>
                                            </p:txEl>
                                          </p:spTgt>
                                        </p:tgtEl>
                                        <p:attrNameLst>
                                          <p:attrName>ppt_y</p:attrName>
                                        </p:attrNameLst>
                                      </p:cBhvr>
                                      <p:tavLst>
                                        <p:tav tm="0">
                                          <p:val>
                                            <p:strVal val="#ppt_y-1"/>
                                          </p:val>
                                        </p:tav>
                                        <p:tav tm="100000">
                                          <p:val>
                                            <p:strVal val="#ppt_y-(0.354*#ppt_w-0.172*#ppt_h)"/>
                                          </p:val>
                                        </p:tav>
                                      </p:tavLst>
                                    </p:anim>
                                    <p:anim calcmode="lin" valueType="num">
                                      <p:cBhvr>
                                        <p:cTn id="53" dur="156" decel="50000" autoRev="1" fill="hold">
                                          <p:stCondLst>
                                            <p:cond delay="455"/>
                                          </p:stCondLst>
                                        </p:cTn>
                                        <p:tgtEl>
                                          <p:spTgt spid="3">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54" dur="136" fill="hold">
                                          <p:stCondLst>
                                            <p:cond delay="864"/>
                                          </p:stCondLst>
                                        </p:cTn>
                                        <p:tgtEl>
                                          <p:spTgt spid="3">
                                            <p:txEl>
                                              <p:pRg st="6" end="6"/>
                                            </p:txEl>
                                          </p:spTgt>
                                        </p:tgtEl>
                                        <p:attrNameLst>
                                          <p:attrName>ppt_y</p:attrName>
                                        </p:attrNameLst>
                                      </p:cBhvr>
                                      <p:tavLst>
                                        <p:tav tm="0">
                                          <p:val>
                                            <p:strVal val="#ppt_y-(0.354*#ppt_w-0.172*#ppt_h)"/>
                                          </p:val>
                                        </p:tav>
                                        <p:tav tm="100000">
                                          <p:val>
                                            <p:strVal val="#ppt_y"/>
                                          </p:val>
                                        </p:tav>
                                      </p:tavLst>
                                    </p:anim>
                                  </p:childTnLst>
                                </p:cTn>
                              </p:par>
                              <p:par>
                                <p:cTn id="55" presetID="38" presetClass="entr" presetSubtype="0" accel="50000" fill="hold" nodeType="withEffect">
                                  <p:stCondLst>
                                    <p:cond delay="0"/>
                                  </p:stCondLst>
                                  <p:iterate type="lt">
                                    <p:tmPct val="50000"/>
                                  </p:iterate>
                                  <p:childTnLst>
                                    <p:set>
                                      <p:cBhvr>
                                        <p:cTn id="56" dur="1" fill="hold">
                                          <p:stCondLst>
                                            <p:cond delay="0"/>
                                          </p:stCondLst>
                                        </p:cTn>
                                        <p:tgtEl>
                                          <p:spTgt spid="3">
                                            <p:txEl>
                                              <p:pRg st="7" end="7"/>
                                            </p:txEl>
                                          </p:spTgt>
                                        </p:tgtEl>
                                        <p:attrNameLst>
                                          <p:attrName>style.visibility</p:attrName>
                                        </p:attrNameLst>
                                      </p:cBhvr>
                                      <p:to>
                                        <p:strVal val="visible"/>
                                      </p:to>
                                    </p:set>
                                    <p:set>
                                      <p:cBhvr>
                                        <p:cTn id="57" dur="455" fill="hold">
                                          <p:stCondLst>
                                            <p:cond delay="0"/>
                                          </p:stCondLst>
                                        </p:cTn>
                                        <p:tgtEl>
                                          <p:spTgt spid="3">
                                            <p:txEl>
                                              <p:pRg st="7" end="7"/>
                                            </p:txEl>
                                          </p:spTgt>
                                        </p:tgtEl>
                                        <p:attrNameLst>
                                          <p:attrName>style.rotation</p:attrName>
                                        </p:attrNameLst>
                                      </p:cBhvr>
                                      <p:to>
                                        <p:strVal val="-45.0"/>
                                      </p:to>
                                    </p:set>
                                    <p:anim calcmode="lin" valueType="num">
                                      <p:cBhvr>
                                        <p:cTn id="58" dur="455" fill="hold">
                                          <p:stCondLst>
                                            <p:cond delay="455"/>
                                          </p:stCondLst>
                                        </p:cTn>
                                        <p:tgtEl>
                                          <p:spTgt spid="3">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3">
                                            <p:txEl>
                                              <p:pRg st="7" end="7"/>
                                            </p:txEl>
                                          </p:spTgt>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3">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3">
                                            <p:txEl>
                                              <p:pRg st="7" end="7"/>
                                            </p:txEl>
                                          </p:spTgt>
                                        </p:tgtEl>
                                        <p:attrNameLst>
                                          <p:attrName>ppt_y</p:attrName>
                                        </p:attrNameLst>
                                      </p:cBhvr>
                                      <p:tavLst>
                                        <p:tav tm="0">
                                          <p:val>
                                            <p:strVal val="#ppt_y-(0.354*#ppt_w-0.172*#ppt_h)"/>
                                          </p:val>
                                        </p:tav>
                                        <p:tav tm="100000">
                                          <p:val>
                                            <p:strVal val="#ppt_y"/>
                                          </p:val>
                                        </p:tav>
                                      </p:tavLst>
                                    </p:anim>
                                  </p:childTnLst>
                                </p:cTn>
                              </p:par>
                              <p:par>
                                <p:cTn id="62" presetID="38" presetClass="entr" presetSubtype="0" accel="50000" fill="hold" nodeType="withEffect">
                                  <p:stCondLst>
                                    <p:cond delay="0"/>
                                  </p:stCondLst>
                                  <p:iterate type="lt">
                                    <p:tmPct val="50000"/>
                                  </p:iterate>
                                  <p:childTnLst>
                                    <p:set>
                                      <p:cBhvr>
                                        <p:cTn id="63" dur="1" fill="hold">
                                          <p:stCondLst>
                                            <p:cond delay="0"/>
                                          </p:stCondLst>
                                        </p:cTn>
                                        <p:tgtEl>
                                          <p:spTgt spid="3">
                                            <p:txEl>
                                              <p:pRg st="8" end="8"/>
                                            </p:txEl>
                                          </p:spTgt>
                                        </p:tgtEl>
                                        <p:attrNameLst>
                                          <p:attrName>style.visibility</p:attrName>
                                        </p:attrNameLst>
                                      </p:cBhvr>
                                      <p:to>
                                        <p:strVal val="visible"/>
                                      </p:to>
                                    </p:set>
                                    <p:set>
                                      <p:cBhvr>
                                        <p:cTn id="64" dur="455" fill="hold">
                                          <p:stCondLst>
                                            <p:cond delay="0"/>
                                          </p:stCondLst>
                                        </p:cTn>
                                        <p:tgtEl>
                                          <p:spTgt spid="3">
                                            <p:txEl>
                                              <p:pRg st="8" end="8"/>
                                            </p:txEl>
                                          </p:spTgt>
                                        </p:tgtEl>
                                        <p:attrNameLst>
                                          <p:attrName>style.rotation</p:attrName>
                                        </p:attrNameLst>
                                      </p:cBhvr>
                                      <p:to>
                                        <p:strVal val="-45.0"/>
                                      </p:to>
                                    </p:set>
                                    <p:anim calcmode="lin" valueType="num">
                                      <p:cBhvr>
                                        <p:cTn id="65" dur="455" fill="hold">
                                          <p:stCondLst>
                                            <p:cond delay="455"/>
                                          </p:stCondLst>
                                        </p:cTn>
                                        <p:tgtEl>
                                          <p:spTgt spid="3">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66" dur="455" fill="hold">
                                          <p:stCondLst>
                                            <p:cond delay="0"/>
                                          </p:stCondLst>
                                        </p:cTn>
                                        <p:tgtEl>
                                          <p:spTgt spid="3">
                                            <p:txEl>
                                              <p:pRg st="8" end="8"/>
                                            </p:txEl>
                                          </p:spTgt>
                                        </p:tgtEl>
                                        <p:attrNameLst>
                                          <p:attrName>ppt_y</p:attrName>
                                        </p:attrNameLst>
                                      </p:cBhvr>
                                      <p:tavLst>
                                        <p:tav tm="0">
                                          <p:val>
                                            <p:strVal val="#ppt_y-1"/>
                                          </p:val>
                                        </p:tav>
                                        <p:tav tm="100000">
                                          <p:val>
                                            <p:strVal val="#ppt_y-(0.354*#ppt_w-0.172*#ppt_h)"/>
                                          </p:val>
                                        </p:tav>
                                      </p:tavLst>
                                    </p:anim>
                                    <p:anim calcmode="lin" valueType="num">
                                      <p:cBhvr>
                                        <p:cTn id="67" dur="156" decel="50000" autoRev="1" fill="hold">
                                          <p:stCondLst>
                                            <p:cond delay="455"/>
                                          </p:stCondLst>
                                        </p:cTn>
                                        <p:tgtEl>
                                          <p:spTgt spid="3">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68" dur="136" fill="hold">
                                          <p:stCondLst>
                                            <p:cond delay="864"/>
                                          </p:stCondLst>
                                        </p:cTn>
                                        <p:tgtEl>
                                          <p:spTgt spid="3">
                                            <p:txEl>
                                              <p:pRg st="8" end="8"/>
                                            </p:txEl>
                                          </p:spTgt>
                                        </p:tgtEl>
                                        <p:attrNameLst>
                                          <p:attrName>ppt_y</p:attrName>
                                        </p:attrNameLst>
                                      </p:cBhvr>
                                      <p:tavLst>
                                        <p:tav tm="0">
                                          <p:val>
                                            <p:strVal val="#ppt_y-(0.354*#ppt_w-0.172*#ppt_h)"/>
                                          </p:val>
                                        </p:tav>
                                        <p:tav tm="100000">
                                          <p:val>
                                            <p:strVal val="#ppt_y"/>
                                          </p:val>
                                        </p:tav>
                                      </p:tavLst>
                                    </p:anim>
                                  </p:childTnLst>
                                </p:cTn>
                              </p:par>
                              <p:par>
                                <p:cTn id="69" presetID="38" presetClass="entr" presetSubtype="0" accel="50000" fill="hold" nodeType="withEffect">
                                  <p:stCondLst>
                                    <p:cond delay="0"/>
                                  </p:stCondLst>
                                  <p:iterate type="lt">
                                    <p:tmPct val="50000"/>
                                  </p:iterate>
                                  <p:childTnLst>
                                    <p:set>
                                      <p:cBhvr>
                                        <p:cTn id="70" dur="1" fill="hold">
                                          <p:stCondLst>
                                            <p:cond delay="0"/>
                                          </p:stCondLst>
                                        </p:cTn>
                                        <p:tgtEl>
                                          <p:spTgt spid="3">
                                            <p:txEl>
                                              <p:pRg st="9" end="9"/>
                                            </p:txEl>
                                          </p:spTgt>
                                        </p:tgtEl>
                                        <p:attrNameLst>
                                          <p:attrName>style.visibility</p:attrName>
                                        </p:attrNameLst>
                                      </p:cBhvr>
                                      <p:to>
                                        <p:strVal val="visible"/>
                                      </p:to>
                                    </p:set>
                                    <p:set>
                                      <p:cBhvr>
                                        <p:cTn id="71" dur="455" fill="hold">
                                          <p:stCondLst>
                                            <p:cond delay="0"/>
                                          </p:stCondLst>
                                        </p:cTn>
                                        <p:tgtEl>
                                          <p:spTgt spid="3">
                                            <p:txEl>
                                              <p:pRg st="9" end="9"/>
                                            </p:txEl>
                                          </p:spTgt>
                                        </p:tgtEl>
                                        <p:attrNameLst>
                                          <p:attrName>style.rotation</p:attrName>
                                        </p:attrNameLst>
                                      </p:cBhvr>
                                      <p:to>
                                        <p:strVal val="-45.0"/>
                                      </p:to>
                                    </p:set>
                                    <p:anim calcmode="lin" valueType="num">
                                      <p:cBhvr>
                                        <p:cTn id="72" dur="455" fill="hold">
                                          <p:stCondLst>
                                            <p:cond delay="455"/>
                                          </p:stCondLst>
                                        </p:cTn>
                                        <p:tgtEl>
                                          <p:spTgt spid="3">
                                            <p:txEl>
                                              <p:pRg st="9" end="9"/>
                                            </p:txEl>
                                          </p:spTgt>
                                        </p:tgtEl>
                                        <p:attrNameLst>
                                          <p:attrName>style.rotation</p:attrName>
                                        </p:attrNameLst>
                                      </p:cBhvr>
                                      <p:tavLst>
                                        <p:tav tm="0">
                                          <p:val>
                                            <p:fltVal val="-45"/>
                                          </p:val>
                                        </p:tav>
                                        <p:tav tm="69900">
                                          <p:val>
                                            <p:fltVal val="45"/>
                                          </p:val>
                                        </p:tav>
                                        <p:tav tm="100000">
                                          <p:val>
                                            <p:fltVal val="0"/>
                                          </p:val>
                                        </p:tav>
                                      </p:tavLst>
                                    </p:anim>
                                    <p:anim calcmode="lin" valueType="num">
                                      <p:cBhvr>
                                        <p:cTn id="73" dur="455" fill="hold">
                                          <p:stCondLst>
                                            <p:cond delay="0"/>
                                          </p:stCondLst>
                                        </p:cTn>
                                        <p:tgtEl>
                                          <p:spTgt spid="3">
                                            <p:txEl>
                                              <p:pRg st="9" end="9"/>
                                            </p:txEl>
                                          </p:spTgt>
                                        </p:tgtEl>
                                        <p:attrNameLst>
                                          <p:attrName>ppt_y</p:attrName>
                                        </p:attrNameLst>
                                      </p:cBhvr>
                                      <p:tavLst>
                                        <p:tav tm="0">
                                          <p:val>
                                            <p:strVal val="#ppt_y-1"/>
                                          </p:val>
                                        </p:tav>
                                        <p:tav tm="100000">
                                          <p:val>
                                            <p:strVal val="#ppt_y-(0.354*#ppt_w-0.172*#ppt_h)"/>
                                          </p:val>
                                        </p:tav>
                                      </p:tavLst>
                                    </p:anim>
                                    <p:anim calcmode="lin" valueType="num">
                                      <p:cBhvr>
                                        <p:cTn id="74" dur="156" decel="50000" autoRev="1" fill="hold">
                                          <p:stCondLst>
                                            <p:cond delay="455"/>
                                          </p:stCondLst>
                                        </p:cTn>
                                        <p:tgtEl>
                                          <p:spTgt spid="3">
                                            <p:txEl>
                                              <p:pRg st="9" end="9"/>
                                            </p:txEl>
                                          </p:spTgt>
                                        </p:tgtEl>
                                        <p:attrNameLst>
                                          <p:attrName>ppt_y</p:attrName>
                                        </p:attrNameLst>
                                      </p:cBhvr>
                                      <p:tavLst>
                                        <p:tav tm="0">
                                          <p:val>
                                            <p:strVal val="#ppt_y-(0.354*#ppt_w-0.172*#ppt_h)"/>
                                          </p:val>
                                        </p:tav>
                                        <p:tav tm="100000">
                                          <p:val>
                                            <p:strVal val="#ppt_y-(0.354*#ppt_w-0.172*#ppt_h)-#ppt_h/2"/>
                                          </p:val>
                                        </p:tav>
                                      </p:tavLst>
                                    </p:anim>
                                    <p:anim calcmode="lin" valueType="num">
                                      <p:cBhvr>
                                        <p:cTn id="75" dur="136" fill="hold">
                                          <p:stCondLst>
                                            <p:cond delay="864"/>
                                          </p:stCondLst>
                                        </p:cTn>
                                        <p:tgtEl>
                                          <p:spTgt spid="3">
                                            <p:txEl>
                                              <p:pRg st="9" end="9"/>
                                            </p:txEl>
                                          </p:spTgt>
                                        </p:tgtEl>
                                        <p:attrNameLst>
                                          <p:attrName>ppt_y</p:attrName>
                                        </p:attrNameLst>
                                      </p:cBhvr>
                                      <p:tavLst>
                                        <p:tav tm="0">
                                          <p:val>
                                            <p:strVal val="#ppt_y-(0.354*#ppt_w-0.172*#ppt_h)"/>
                                          </p:val>
                                        </p:tav>
                                        <p:tav tm="100000">
                                          <p:val>
                                            <p:strVal val="#ppt_y"/>
                                          </p:val>
                                        </p:tav>
                                      </p:tavLst>
                                    </p:anim>
                                  </p:childTnLst>
                                </p:cTn>
                              </p:par>
                              <p:par>
                                <p:cTn id="76" presetID="38" presetClass="entr" presetSubtype="0" accel="50000" fill="hold" nodeType="withEffect">
                                  <p:stCondLst>
                                    <p:cond delay="0"/>
                                  </p:stCondLst>
                                  <p:iterate type="lt">
                                    <p:tmPct val="50000"/>
                                  </p:iterate>
                                  <p:childTnLst>
                                    <p:set>
                                      <p:cBhvr>
                                        <p:cTn id="77" dur="1" fill="hold">
                                          <p:stCondLst>
                                            <p:cond delay="0"/>
                                          </p:stCondLst>
                                        </p:cTn>
                                        <p:tgtEl>
                                          <p:spTgt spid="3">
                                            <p:txEl>
                                              <p:pRg st="10" end="10"/>
                                            </p:txEl>
                                          </p:spTgt>
                                        </p:tgtEl>
                                        <p:attrNameLst>
                                          <p:attrName>style.visibility</p:attrName>
                                        </p:attrNameLst>
                                      </p:cBhvr>
                                      <p:to>
                                        <p:strVal val="visible"/>
                                      </p:to>
                                    </p:set>
                                    <p:set>
                                      <p:cBhvr>
                                        <p:cTn id="78" dur="455" fill="hold">
                                          <p:stCondLst>
                                            <p:cond delay="0"/>
                                          </p:stCondLst>
                                        </p:cTn>
                                        <p:tgtEl>
                                          <p:spTgt spid="3">
                                            <p:txEl>
                                              <p:pRg st="10" end="10"/>
                                            </p:txEl>
                                          </p:spTgt>
                                        </p:tgtEl>
                                        <p:attrNameLst>
                                          <p:attrName>style.rotation</p:attrName>
                                        </p:attrNameLst>
                                      </p:cBhvr>
                                      <p:to>
                                        <p:strVal val="-45.0"/>
                                      </p:to>
                                    </p:set>
                                    <p:anim calcmode="lin" valueType="num">
                                      <p:cBhvr>
                                        <p:cTn id="79" dur="455" fill="hold">
                                          <p:stCondLst>
                                            <p:cond delay="455"/>
                                          </p:stCondLst>
                                        </p:cTn>
                                        <p:tgtEl>
                                          <p:spTgt spid="3">
                                            <p:txEl>
                                              <p:pRg st="10" end="10"/>
                                            </p:txEl>
                                          </p:spTgt>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3">
                                            <p:txEl>
                                              <p:pRg st="10" end="10"/>
                                            </p:txEl>
                                          </p:spTgt>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3">
                                            <p:txEl>
                                              <p:pRg st="10" end="10"/>
                                            </p:txEl>
                                          </p:spTgt>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3">
                                            <p:txEl>
                                              <p:pRg st="10" end="1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855</TotalTime>
  <Words>717</Words>
  <Application>Microsoft Office PowerPoint</Application>
  <PresentationFormat>On-screen Show (4:3)</PresentationFormat>
  <Paragraphs>99</Paragraphs>
  <Slides>24</Slides>
  <Notes>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24</vt:i4>
      </vt:variant>
    </vt:vector>
  </HeadingPairs>
  <TitlesOfParts>
    <vt:vector size="39" baseType="lpstr">
      <vt:lpstr>Agency FB</vt:lpstr>
      <vt:lpstr>Algerian</vt:lpstr>
      <vt:lpstr>Arial</vt:lpstr>
      <vt:lpstr>Bauhaus 93</vt:lpstr>
      <vt:lpstr>Calibri</vt:lpstr>
      <vt:lpstr>Century Gothic</vt:lpstr>
      <vt:lpstr>Consolas</vt:lpstr>
      <vt:lpstr>Corbel</vt:lpstr>
      <vt:lpstr>Verdana</vt:lpstr>
      <vt:lpstr>Wingdings</vt:lpstr>
      <vt:lpstr>Wingdings 2</vt:lpstr>
      <vt:lpstr>Wingdings 3</vt:lpstr>
      <vt:lpstr>Office Theme</vt:lpstr>
      <vt:lpstr>Verve</vt:lpstr>
      <vt:lpstr>Metro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PG MENS HOSTEL 6</dc:creator>
  <cp:lastModifiedBy>Viscom-Dept</cp:lastModifiedBy>
  <cp:revision>127</cp:revision>
  <dcterms:created xsi:type="dcterms:W3CDTF">2017-09-24T11:18:29Z</dcterms:created>
  <dcterms:modified xsi:type="dcterms:W3CDTF">2023-04-10T09:47:08Z</dcterms:modified>
</cp:coreProperties>
</file>